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Default Extension="jpg" ContentType="image/jpg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</p:sldIdLst>
  <p:sldSz cx="7772400" cy="10058400"/>
  <p:notesSz cx="7772400" cy="100584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88620" y="402336"/>
            <a:ext cx="6995160" cy="16093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png"/><Relationship Id="rId3" Type="http://schemas.openxmlformats.org/officeDocument/2006/relationships/image" Target="../media/image28.pn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.pn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.pn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1.png"/><Relationship Id="rId3" Type="http://schemas.openxmlformats.org/officeDocument/2006/relationships/image" Target="../media/image32.pn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3.png"/><Relationship Id="rId3" Type="http://schemas.openxmlformats.org/officeDocument/2006/relationships/image" Target="../media/image34.jp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5.png"/><Relationship Id="rId3" Type="http://schemas.openxmlformats.org/officeDocument/2006/relationships/image" Target="../media/image36.pn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jpg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8.png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9.png"/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image" Target="../media/image42.png"/><Relationship Id="rId6" Type="http://schemas.openxmlformats.org/officeDocument/2006/relationships/image" Target="../media/image43.png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4.pn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7.png"/></Relationships>
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5.png"/><Relationship Id="rId3" Type="http://schemas.openxmlformats.org/officeDocument/2006/relationships/image" Target="../media/image46.png"/><Relationship Id="rId4" Type="http://schemas.openxmlformats.org/officeDocument/2006/relationships/image" Target="../media/image47.png"/><Relationship Id="rId5" Type="http://schemas.openxmlformats.org/officeDocument/2006/relationships/image" Target="../media/image48.png"/><Relationship Id="rId6" Type="http://schemas.openxmlformats.org/officeDocument/2006/relationships/image" Target="../media/image49.png"/></Relationships>
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0.png"/></Relationships>
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0.pn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4" Type="http://schemas.openxmlformats.org/officeDocument/2006/relationships/image" Target="../media/image13.pn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image" Target="../media/image16.png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Relationship Id="rId8" Type="http://schemas.openxmlformats.org/officeDocument/2006/relationships/image" Target="../media/image20.jp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1.png"/><Relationship Id="rId3" Type="http://schemas.openxmlformats.org/officeDocument/2006/relationships/image" Target="../media/image22.png"/><Relationship Id="rId4" Type="http://schemas.openxmlformats.org/officeDocument/2006/relationships/image" Target="../media/image23.pn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4.png"/><Relationship Id="rId3" Type="http://schemas.openxmlformats.org/officeDocument/2006/relationships/image" Target="../media/image25.pn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1237" y="6064845"/>
            <a:ext cx="5250180" cy="187960"/>
          </a:xfrm>
          <a:custGeom>
            <a:avLst/>
            <a:gdLst/>
            <a:ahLst/>
            <a:cxnLst/>
            <a:rect l="l" t="t" r="r" b="b"/>
            <a:pathLst>
              <a:path w="5250180" h="187960">
                <a:moveTo>
                  <a:pt x="5216570" y="-6"/>
                </a:moveTo>
                <a:lnTo>
                  <a:pt x="33162" y="-6"/>
                </a:lnTo>
                <a:lnTo>
                  <a:pt x="8290" y="41742"/>
                </a:lnTo>
                <a:lnTo>
                  <a:pt x="0" y="93794"/>
                </a:lnTo>
                <a:lnTo>
                  <a:pt x="8290" y="145845"/>
                </a:lnTo>
                <a:lnTo>
                  <a:pt x="33162" y="187595"/>
                </a:lnTo>
                <a:lnTo>
                  <a:pt x="5216570" y="187595"/>
                </a:lnTo>
                <a:lnTo>
                  <a:pt x="5241443" y="145845"/>
                </a:lnTo>
                <a:lnTo>
                  <a:pt x="5249734" y="93794"/>
                </a:lnTo>
                <a:lnTo>
                  <a:pt x="5241443" y="41742"/>
                </a:lnTo>
                <a:lnTo>
                  <a:pt x="5216570" y="-6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881227" y="8178698"/>
            <a:ext cx="5951220" cy="554990"/>
          </a:xfrm>
          <a:custGeom>
            <a:avLst/>
            <a:gdLst/>
            <a:ahLst/>
            <a:cxnLst/>
            <a:rect l="l" t="t" r="r" b="b"/>
            <a:pathLst>
              <a:path w="5951220" h="554990">
                <a:moveTo>
                  <a:pt x="5950940" y="278168"/>
                </a:moveTo>
                <a:lnTo>
                  <a:pt x="5942647" y="226110"/>
                </a:lnTo>
                <a:lnTo>
                  <a:pt x="5917781" y="184365"/>
                </a:lnTo>
                <a:lnTo>
                  <a:pt x="5782335" y="184365"/>
                </a:lnTo>
                <a:lnTo>
                  <a:pt x="5805297" y="145846"/>
                </a:lnTo>
                <a:lnTo>
                  <a:pt x="5813577" y="93789"/>
                </a:lnTo>
                <a:lnTo>
                  <a:pt x="5805297" y="41744"/>
                </a:lnTo>
                <a:lnTo>
                  <a:pt x="5780417" y="0"/>
                </a:lnTo>
                <a:lnTo>
                  <a:pt x="33172" y="0"/>
                </a:lnTo>
                <a:lnTo>
                  <a:pt x="8293" y="41744"/>
                </a:lnTo>
                <a:lnTo>
                  <a:pt x="0" y="93789"/>
                </a:lnTo>
                <a:lnTo>
                  <a:pt x="8293" y="145846"/>
                </a:lnTo>
                <a:lnTo>
                  <a:pt x="32207" y="185978"/>
                </a:lnTo>
                <a:lnTo>
                  <a:pt x="8293" y="226110"/>
                </a:lnTo>
                <a:lnTo>
                  <a:pt x="0" y="278168"/>
                </a:lnTo>
                <a:lnTo>
                  <a:pt x="8293" y="330212"/>
                </a:lnTo>
                <a:lnTo>
                  <a:pt x="31750" y="369582"/>
                </a:lnTo>
                <a:lnTo>
                  <a:pt x="8293" y="408940"/>
                </a:lnTo>
                <a:lnTo>
                  <a:pt x="0" y="460997"/>
                </a:lnTo>
                <a:lnTo>
                  <a:pt x="8293" y="513041"/>
                </a:lnTo>
                <a:lnTo>
                  <a:pt x="33172" y="554786"/>
                </a:lnTo>
                <a:lnTo>
                  <a:pt x="3341255" y="554786"/>
                </a:lnTo>
                <a:lnTo>
                  <a:pt x="3366135" y="513041"/>
                </a:lnTo>
                <a:lnTo>
                  <a:pt x="3374415" y="460997"/>
                </a:lnTo>
                <a:lnTo>
                  <a:pt x="3366135" y="408940"/>
                </a:lnTo>
                <a:lnTo>
                  <a:pt x="3344087" y="371957"/>
                </a:lnTo>
                <a:lnTo>
                  <a:pt x="5917781" y="371957"/>
                </a:lnTo>
                <a:lnTo>
                  <a:pt x="5942647" y="330212"/>
                </a:lnTo>
                <a:lnTo>
                  <a:pt x="5950940" y="278168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1036698" y="7369437"/>
            <a:ext cx="3731895" cy="187960"/>
          </a:xfrm>
          <a:custGeom>
            <a:avLst/>
            <a:gdLst/>
            <a:ahLst/>
            <a:cxnLst/>
            <a:rect l="l" t="t" r="r" b="b"/>
            <a:pathLst>
              <a:path w="3731895" h="187959">
                <a:moveTo>
                  <a:pt x="3698508" y="-6"/>
                </a:moveTo>
                <a:lnTo>
                  <a:pt x="33162" y="-6"/>
                </a:lnTo>
                <a:lnTo>
                  <a:pt x="8290" y="41742"/>
                </a:lnTo>
                <a:lnTo>
                  <a:pt x="0" y="93794"/>
                </a:lnTo>
                <a:lnTo>
                  <a:pt x="8290" y="145846"/>
                </a:lnTo>
                <a:lnTo>
                  <a:pt x="33162" y="187595"/>
                </a:lnTo>
                <a:lnTo>
                  <a:pt x="3698508" y="187595"/>
                </a:lnTo>
                <a:lnTo>
                  <a:pt x="3723379" y="145846"/>
                </a:lnTo>
                <a:lnTo>
                  <a:pt x="3731670" y="93794"/>
                </a:lnTo>
                <a:lnTo>
                  <a:pt x="3723379" y="41742"/>
                </a:lnTo>
                <a:lnTo>
                  <a:pt x="3698508" y="-6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881237" y="6616423"/>
            <a:ext cx="2646045" cy="187960"/>
          </a:xfrm>
          <a:custGeom>
            <a:avLst/>
            <a:gdLst/>
            <a:ahLst/>
            <a:cxnLst/>
            <a:rect l="l" t="t" r="r" b="b"/>
            <a:pathLst>
              <a:path w="2646045" h="187959">
                <a:moveTo>
                  <a:pt x="2612725" y="6"/>
                </a:moveTo>
                <a:lnTo>
                  <a:pt x="33162" y="6"/>
                </a:lnTo>
                <a:lnTo>
                  <a:pt x="8290" y="41752"/>
                </a:lnTo>
                <a:lnTo>
                  <a:pt x="0" y="93801"/>
                </a:lnTo>
                <a:lnTo>
                  <a:pt x="8290" y="145850"/>
                </a:lnTo>
                <a:lnTo>
                  <a:pt x="33162" y="187596"/>
                </a:lnTo>
                <a:lnTo>
                  <a:pt x="2612725" y="187596"/>
                </a:lnTo>
                <a:lnTo>
                  <a:pt x="2637596" y="145850"/>
                </a:lnTo>
                <a:lnTo>
                  <a:pt x="2645887" y="93801"/>
                </a:lnTo>
                <a:lnTo>
                  <a:pt x="2637596" y="41752"/>
                </a:lnTo>
                <a:lnTo>
                  <a:pt x="2612725" y="6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881237" y="5697640"/>
            <a:ext cx="998219" cy="187960"/>
          </a:xfrm>
          <a:custGeom>
            <a:avLst/>
            <a:gdLst/>
            <a:ahLst/>
            <a:cxnLst/>
            <a:rect l="l" t="t" r="r" b="b"/>
            <a:pathLst>
              <a:path w="998219" h="187960">
                <a:moveTo>
                  <a:pt x="964747" y="-1"/>
                </a:moveTo>
                <a:lnTo>
                  <a:pt x="33162" y="-1"/>
                </a:lnTo>
                <a:lnTo>
                  <a:pt x="8290" y="41746"/>
                </a:lnTo>
                <a:lnTo>
                  <a:pt x="0" y="93796"/>
                </a:lnTo>
                <a:lnTo>
                  <a:pt x="8290" y="145847"/>
                </a:lnTo>
                <a:lnTo>
                  <a:pt x="33162" y="187595"/>
                </a:lnTo>
                <a:lnTo>
                  <a:pt x="964747" y="187595"/>
                </a:lnTo>
                <a:lnTo>
                  <a:pt x="989618" y="145847"/>
                </a:lnTo>
                <a:lnTo>
                  <a:pt x="997909" y="93796"/>
                </a:lnTo>
                <a:lnTo>
                  <a:pt x="989618" y="41746"/>
                </a:lnTo>
                <a:lnTo>
                  <a:pt x="964747" y="-1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881316" y="5513323"/>
            <a:ext cx="5674360" cy="187960"/>
          </a:xfrm>
          <a:custGeom>
            <a:avLst/>
            <a:gdLst/>
            <a:ahLst/>
            <a:cxnLst/>
            <a:rect l="l" t="t" r="r" b="b"/>
            <a:pathLst>
              <a:path w="5674359" h="187960">
                <a:moveTo>
                  <a:pt x="3842372" y="93802"/>
                </a:moveTo>
                <a:lnTo>
                  <a:pt x="3834079" y="41744"/>
                </a:lnTo>
                <a:lnTo>
                  <a:pt x="3809212" y="0"/>
                </a:lnTo>
                <a:lnTo>
                  <a:pt x="33159" y="0"/>
                </a:lnTo>
                <a:lnTo>
                  <a:pt x="8280" y="41744"/>
                </a:lnTo>
                <a:lnTo>
                  <a:pt x="0" y="93802"/>
                </a:lnTo>
                <a:lnTo>
                  <a:pt x="8280" y="145846"/>
                </a:lnTo>
                <a:lnTo>
                  <a:pt x="33159" y="187604"/>
                </a:lnTo>
                <a:lnTo>
                  <a:pt x="3809212" y="187604"/>
                </a:lnTo>
                <a:lnTo>
                  <a:pt x="3834079" y="145846"/>
                </a:lnTo>
                <a:lnTo>
                  <a:pt x="3842372" y="93802"/>
                </a:lnTo>
                <a:close/>
              </a:path>
              <a:path w="5674359" h="187960">
                <a:moveTo>
                  <a:pt x="5674169" y="93802"/>
                </a:moveTo>
                <a:lnTo>
                  <a:pt x="5665876" y="41744"/>
                </a:lnTo>
                <a:lnTo>
                  <a:pt x="5640997" y="0"/>
                </a:lnTo>
                <a:lnTo>
                  <a:pt x="3907155" y="0"/>
                </a:lnTo>
                <a:lnTo>
                  <a:pt x="3882288" y="41744"/>
                </a:lnTo>
                <a:lnTo>
                  <a:pt x="3873995" y="93802"/>
                </a:lnTo>
                <a:lnTo>
                  <a:pt x="3882288" y="145846"/>
                </a:lnTo>
                <a:lnTo>
                  <a:pt x="3907155" y="187604"/>
                </a:lnTo>
                <a:lnTo>
                  <a:pt x="5640997" y="187604"/>
                </a:lnTo>
                <a:lnTo>
                  <a:pt x="5665876" y="145846"/>
                </a:lnTo>
                <a:lnTo>
                  <a:pt x="5674169" y="9380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1701020" y="1412116"/>
            <a:ext cx="4956175" cy="187960"/>
          </a:xfrm>
          <a:custGeom>
            <a:avLst/>
            <a:gdLst/>
            <a:ahLst/>
            <a:cxnLst/>
            <a:rect l="l" t="t" r="r" b="b"/>
            <a:pathLst>
              <a:path w="4956175" h="187959">
                <a:moveTo>
                  <a:pt x="4922492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800"/>
                </a:lnTo>
                <a:lnTo>
                  <a:pt x="8290" y="145851"/>
                </a:lnTo>
                <a:lnTo>
                  <a:pt x="33162" y="187600"/>
                </a:lnTo>
                <a:lnTo>
                  <a:pt x="4922492" y="187600"/>
                </a:lnTo>
                <a:lnTo>
                  <a:pt x="4947363" y="145851"/>
                </a:lnTo>
                <a:lnTo>
                  <a:pt x="4955654" y="93800"/>
                </a:lnTo>
                <a:lnTo>
                  <a:pt x="4947363" y="41748"/>
                </a:lnTo>
                <a:lnTo>
                  <a:pt x="4922492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881249" y="2082688"/>
            <a:ext cx="1116330" cy="187960"/>
          </a:xfrm>
          <a:custGeom>
            <a:avLst/>
            <a:gdLst/>
            <a:ahLst/>
            <a:cxnLst/>
            <a:rect l="l" t="t" r="r" b="b"/>
            <a:pathLst>
              <a:path w="1116330" h="187960">
                <a:moveTo>
                  <a:pt x="1082760" y="0"/>
                </a:moveTo>
                <a:lnTo>
                  <a:pt x="33162" y="0"/>
                </a:lnTo>
                <a:lnTo>
                  <a:pt x="8290" y="41747"/>
                </a:lnTo>
                <a:lnTo>
                  <a:pt x="0" y="93797"/>
                </a:lnTo>
                <a:lnTo>
                  <a:pt x="8290" y="145848"/>
                </a:lnTo>
                <a:lnTo>
                  <a:pt x="33162" y="187596"/>
                </a:lnTo>
                <a:lnTo>
                  <a:pt x="1082760" y="187596"/>
                </a:lnTo>
                <a:lnTo>
                  <a:pt x="1107633" y="145848"/>
                </a:lnTo>
                <a:lnTo>
                  <a:pt x="1115924" y="93797"/>
                </a:lnTo>
                <a:lnTo>
                  <a:pt x="1107633" y="41747"/>
                </a:lnTo>
                <a:lnTo>
                  <a:pt x="1082760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0" name="object 10"/>
          <p:cNvSpPr/>
          <p:nvPr/>
        </p:nvSpPr>
        <p:spPr>
          <a:xfrm>
            <a:off x="4954852" y="1816013"/>
            <a:ext cx="1230630" cy="187960"/>
          </a:xfrm>
          <a:custGeom>
            <a:avLst/>
            <a:gdLst/>
            <a:ahLst/>
            <a:cxnLst/>
            <a:rect l="l" t="t" r="r" b="b"/>
            <a:pathLst>
              <a:path w="1230629" h="187960">
                <a:moveTo>
                  <a:pt x="1196990" y="-1"/>
                </a:moveTo>
                <a:lnTo>
                  <a:pt x="33165" y="-1"/>
                </a:lnTo>
                <a:lnTo>
                  <a:pt x="8293" y="41745"/>
                </a:lnTo>
                <a:lnTo>
                  <a:pt x="2" y="93795"/>
                </a:lnTo>
                <a:lnTo>
                  <a:pt x="8293" y="145846"/>
                </a:lnTo>
                <a:lnTo>
                  <a:pt x="33165" y="187594"/>
                </a:lnTo>
                <a:lnTo>
                  <a:pt x="1196990" y="187594"/>
                </a:lnTo>
                <a:lnTo>
                  <a:pt x="1221861" y="145846"/>
                </a:lnTo>
                <a:lnTo>
                  <a:pt x="1230152" y="93795"/>
                </a:lnTo>
                <a:lnTo>
                  <a:pt x="1221861" y="41745"/>
                </a:lnTo>
                <a:lnTo>
                  <a:pt x="1196990" y="-1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1195136" y="1815919"/>
            <a:ext cx="3030220" cy="187960"/>
          </a:xfrm>
          <a:custGeom>
            <a:avLst/>
            <a:gdLst/>
            <a:ahLst/>
            <a:cxnLst/>
            <a:rect l="l" t="t" r="r" b="b"/>
            <a:pathLst>
              <a:path w="3030220" h="187960">
                <a:moveTo>
                  <a:pt x="2996888" y="-1"/>
                </a:moveTo>
                <a:lnTo>
                  <a:pt x="33163" y="-1"/>
                </a:lnTo>
                <a:lnTo>
                  <a:pt x="8291" y="41746"/>
                </a:lnTo>
                <a:lnTo>
                  <a:pt x="0" y="93797"/>
                </a:lnTo>
                <a:lnTo>
                  <a:pt x="8291" y="145847"/>
                </a:lnTo>
                <a:lnTo>
                  <a:pt x="33163" y="187595"/>
                </a:lnTo>
                <a:lnTo>
                  <a:pt x="2996888" y="187595"/>
                </a:lnTo>
                <a:lnTo>
                  <a:pt x="3021760" y="145847"/>
                </a:lnTo>
                <a:lnTo>
                  <a:pt x="3030050" y="93797"/>
                </a:lnTo>
                <a:lnTo>
                  <a:pt x="3021760" y="41746"/>
                </a:lnTo>
                <a:lnTo>
                  <a:pt x="2996888" y="-1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2" name="object 12"/>
          <p:cNvGrpSpPr/>
          <p:nvPr/>
        </p:nvGrpSpPr>
        <p:grpSpPr>
          <a:xfrm>
            <a:off x="4218697" y="1766684"/>
            <a:ext cx="759460" cy="248285"/>
            <a:chOff x="4218697" y="1766684"/>
            <a:chExt cx="759460" cy="248285"/>
          </a:xfrm>
        </p:grpSpPr>
        <p:sp>
          <p:nvSpPr>
            <p:cNvPr id="13" name="object 13"/>
            <p:cNvSpPr/>
            <p:nvPr/>
          </p:nvSpPr>
          <p:spPr>
            <a:xfrm>
              <a:off x="4465280" y="1798164"/>
              <a:ext cx="339725" cy="208915"/>
            </a:xfrm>
            <a:custGeom>
              <a:avLst/>
              <a:gdLst/>
              <a:ahLst/>
              <a:cxnLst/>
              <a:rect l="l" t="t" r="r" b="b"/>
              <a:pathLst>
                <a:path w="339725" h="208914">
                  <a:moveTo>
                    <a:pt x="303957" y="-1"/>
                  </a:moveTo>
                  <a:lnTo>
                    <a:pt x="34916" y="2627"/>
                  </a:lnTo>
                  <a:lnTo>
                    <a:pt x="11640" y="37988"/>
                  </a:lnTo>
                  <a:lnTo>
                    <a:pt x="2" y="82026"/>
                  </a:lnTo>
                  <a:lnTo>
                    <a:pt x="2" y="128957"/>
                  </a:lnTo>
                  <a:lnTo>
                    <a:pt x="11640" y="172996"/>
                  </a:lnTo>
                  <a:lnTo>
                    <a:pt x="34916" y="208357"/>
                  </a:lnTo>
                  <a:lnTo>
                    <a:pt x="303957" y="208357"/>
                  </a:lnTo>
                  <a:lnTo>
                    <a:pt x="327530" y="172544"/>
                  </a:lnTo>
                  <a:lnTo>
                    <a:pt x="339316" y="127943"/>
                  </a:lnTo>
                  <a:lnTo>
                    <a:pt x="339316" y="80412"/>
                  </a:lnTo>
                  <a:lnTo>
                    <a:pt x="327530" y="35811"/>
                  </a:lnTo>
                  <a:lnTo>
                    <a:pt x="303957" y="-1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4319657" y="1803578"/>
              <a:ext cx="150495" cy="189865"/>
            </a:xfrm>
            <a:custGeom>
              <a:avLst/>
              <a:gdLst/>
              <a:ahLst/>
              <a:cxnLst/>
              <a:rect l="l" t="t" r="r" b="b"/>
              <a:pathLst>
                <a:path w="150495" h="189864">
                  <a:moveTo>
                    <a:pt x="116806" y="-1"/>
                  </a:moveTo>
                  <a:lnTo>
                    <a:pt x="33499" y="-1"/>
                  </a:lnTo>
                  <a:lnTo>
                    <a:pt x="8376" y="42166"/>
                  </a:lnTo>
                  <a:lnTo>
                    <a:pt x="2" y="94741"/>
                  </a:lnTo>
                  <a:lnTo>
                    <a:pt x="8376" y="147316"/>
                  </a:lnTo>
                  <a:lnTo>
                    <a:pt x="33499" y="189485"/>
                  </a:lnTo>
                  <a:lnTo>
                    <a:pt x="116806" y="189485"/>
                  </a:lnTo>
                  <a:lnTo>
                    <a:pt x="141928" y="147316"/>
                  </a:lnTo>
                  <a:lnTo>
                    <a:pt x="150302" y="94741"/>
                  </a:lnTo>
                  <a:lnTo>
                    <a:pt x="141928" y="42166"/>
                  </a:lnTo>
                  <a:lnTo>
                    <a:pt x="116806" y="-1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4218697" y="1800793"/>
              <a:ext cx="128905" cy="205740"/>
            </a:xfrm>
            <a:custGeom>
              <a:avLst/>
              <a:gdLst/>
              <a:ahLst/>
              <a:cxnLst/>
              <a:rect l="l" t="t" r="r" b="b"/>
              <a:pathLst>
                <a:path w="128904" h="205739">
                  <a:moveTo>
                    <a:pt x="93944" y="-1"/>
                  </a:moveTo>
                  <a:lnTo>
                    <a:pt x="34916" y="-1"/>
                  </a:lnTo>
                  <a:lnTo>
                    <a:pt x="11640" y="35359"/>
                  </a:lnTo>
                  <a:lnTo>
                    <a:pt x="2" y="79398"/>
                  </a:lnTo>
                  <a:lnTo>
                    <a:pt x="2" y="126328"/>
                  </a:lnTo>
                  <a:lnTo>
                    <a:pt x="11640" y="170367"/>
                  </a:lnTo>
                  <a:lnTo>
                    <a:pt x="34916" y="205728"/>
                  </a:lnTo>
                  <a:lnTo>
                    <a:pt x="93944" y="205728"/>
                  </a:lnTo>
                  <a:lnTo>
                    <a:pt x="117220" y="170367"/>
                  </a:lnTo>
                  <a:lnTo>
                    <a:pt x="128858" y="126328"/>
                  </a:lnTo>
                  <a:lnTo>
                    <a:pt x="128858" y="79398"/>
                  </a:lnTo>
                  <a:lnTo>
                    <a:pt x="117220" y="35359"/>
                  </a:lnTo>
                  <a:lnTo>
                    <a:pt x="93944" y="-1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4548717" y="1766684"/>
              <a:ext cx="429259" cy="248285"/>
            </a:xfrm>
            <a:custGeom>
              <a:avLst/>
              <a:gdLst/>
              <a:ahLst/>
              <a:cxnLst/>
              <a:rect l="l" t="t" r="r" b="b"/>
              <a:pathLst>
                <a:path w="429260" h="248285">
                  <a:moveTo>
                    <a:pt x="384973" y="-1"/>
                  </a:moveTo>
                  <a:lnTo>
                    <a:pt x="43879" y="-1"/>
                  </a:lnTo>
                  <a:lnTo>
                    <a:pt x="19503" y="34634"/>
                  </a:lnTo>
                  <a:lnTo>
                    <a:pt x="4877" y="77349"/>
                  </a:lnTo>
                  <a:lnTo>
                    <a:pt x="2" y="124102"/>
                  </a:lnTo>
                  <a:lnTo>
                    <a:pt x="4877" y="170855"/>
                  </a:lnTo>
                  <a:lnTo>
                    <a:pt x="19503" y="213569"/>
                  </a:lnTo>
                  <a:lnTo>
                    <a:pt x="43879" y="248206"/>
                  </a:lnTo>
                  <a:lnTo>
                    <a:pt x="384973" y="248206"/>
                  </a:lnTo>
                  <a:lnTo>
                    <a:pt x="409350" y="213569"/>
                  </a:lnTo>
                  <a:lnTo>
                    <a:pt x="423975" y="170855"/>
                  </a:lnTo>
                  <a:lnTo>
                    <a:pt x="428850" y="124102"/>
                  </a:lnTo>
                  <a:lnTo>
                    <a:pt x="423975" y="77349"/>
                  </a:lnTo>
                  <a:lnTo>
                    <a:pt x="409350" y="34634"/>
                  </a:lnTo>
                  <a:lnTo>
                    <a:pt x="384973" y="-1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7" name="object 17"/>
          <p:cNvGrpSpPr/>
          <p:nvPr/>
        </p:nvGrpSpPr>
        <p:grpSpPr>
          <a:xfrm>
            <a:off x="780288" y="850391"/>
            <a:ext cx="6096000" cy="474345"/>
            <a:chOff x="780288" y="850391"/>
            <a:chExt cx="6096000" cy="474345"/>
          </a:xfrm>
        </p:grpSpPr>
        <p:pic>
          <p:nvPicPr>
            <p:cNvPr id="18" name="object 1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0288" y="850391"/>
              <a:ext cx="4027931" cy="473963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896112" y="1210055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0" name="object 20"/>
          <p:cNvSpPr txBox="1"/>
          <p:nvPr/>
        </p:nvSpPr>
        <p:spPr>
          <a:xfrm>
            <a:off x="863612" y="900176"/>
            <a:ext cx="5821045" cy="137096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50165">
              <a:lnSpc>
                <a:spcPct val="100000"/>
              </a:lnSpc>
              <a:spcBef>
                <a:spcPts val="95"/>
              </a:spcBef>
            </a:pPr>
            <a:r>
              <a:rPr dirty="0" sz="1600" spc="-5" b="1">
                <a:latin typeface="Calibri"/>
                <a:cs typeface="Calibri"/>
              </a:rPr>
              <a:t>Section</a:t>
            </a:r>
            <a:r>
              <a:rPr dirty="0" sz="1600" spc="-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1-5</a:t>
            </a:r>
            <a:r>
              <a:rPr dirty="0" sz="1600" spc="-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:</a:t>
            </a:r>
            <a:r>
              <a:rPr dirty="0" sz="1600" spc="1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Functions </a:t>
            </a:r>
            <a:r>
              <a:rPr dirty="0" sz="1600" b="1">
                <a:latin typeface="Calibri"/>
                <a:cs typeface="Calibri"/>
              </a:rPr>
              <a:t>of</a:t>
            </a:r>
            <a:r>
              <a:rPr dirty="0" sz="1600" spc="-5" b="1">
                <a:latin typeface="Calibri"/>
                <a:cs typeface="Calibri"/>
              </a:rPr>
              <a:t> Several</a:t>
            </a:r>
            <a:r>
              <a:rPr dirty="0" sz="1600" spc="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Variables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650">
              <a:latin typeface="Calibri"/>
              <a:cs typeface="Calibri"/>
            </a:endParaRPr>
          </a:p>
          <a:p>
            <a:pPr marL="50165">
              <a:lnSpc>
                <a:spcPct val="10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want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</a:t>
            </a:r>
            <a:r>
              <a:rPr dirty="0" sz="1100">
                <a:latin typeface="Calibri"/>
                <a:cs typeface="Calibri"/>
              </a:rPr>
              <a:t> over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basic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ideas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more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than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variable.</a:t>
            </a:r>
            <a:endParaRPr sz="1100">
              <a:latin typeface="Calibri"/>
              <a:cs typeface="Calibri"/>
            </a:endParaRPr>
          </a:p>
          <a:p>
            <a:pPr marL="50800" marR="525145" indent="-635">
              <a:lnSpc>
                <a:spcPct val="126400"/>
              </a:lnSpc>
              <a:spcBef>
                <a:spcPts val="935"/>
              </a:spcBef>
            </a:pPr>
            <a:r>
              <a:rPr dirty="0" baseline="5050" sz="1650" spc="-7">
                <a:latin typeface="Calibri"/>
                <a:cs typeface="Calibri"/>
              </a:rPr>
              <a:t>First,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remember that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graphs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functions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-7">
                <a:latin typeface="Calibri"/>
                <a:cs typeface="Calibri"/>
              </a:rPr>
              <a:t> two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variables,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30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31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57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3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are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surfaces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three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dimensional</a:t>
            </a:r>
            <a:r>
              <a:rPr dirty="0" sz="1100">
                <a:latin typeface="Calibri"/>
                <a:cs typeface="Calibri"/>
              </a:rPr>
              <a:t> space.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40">
                <a:latin typeface="Times New Roman"/>
                <a:cs typeface="Times New Roman"/>
              </a:rPr>
              <a:t>2</a:t>
            </a:r>
            <a:r>
              <a:rPr dirty="0" sz="1200" spc="40" i="1">
                <a:latin typeface="Times New Roman"/>
                <a:cs typeface="Times New Roman"/>
              </a:rPr>
              <a:t>x</a:t>
            </a:r>
            <a:r>
              <a:rPr dirty="0" baseline="43650" sz="1050" spc="60">
                <a:latin typeface="Times New Roman"/>
                <a:cs typeface="Times New Roman"/>
              </a:rPr>
              <a:t>2</a:t>
            </a:r>
            <a:r>
              <a:rPr dirty="0" baseline="43650" sz="1050" spc="2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r>
              <a:rPr dirty="0" baseline="43650" sz="1050" spc="21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4</a:t>
            </a:r>
            <a:r>
              <a:rPr dirty="0" sz="1200" spc="-16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01700" y="5488196"/>
            <a:ext cx="5909945" cy="324231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281305">
              <a:lnSpc>
                <a:spcPct val="1099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 elliptic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paraboloid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quadric</a:t>
            </a:r>
            <a:r>
              <a:rPr dirty="0" u="sng" sz="1100" spc="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surface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saw </a:t>
            </a:r>
            <a:r>
              <a:rPr dirty="0" sz="1100" spc="-5">
                <a:latin typeface="Calibri"/>
                <a:cs typeface="Calibri"/>
              </a:rPr>
              <a:t>several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these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previous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quadric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fairly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regularly later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Calculus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III.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889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Another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common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quite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course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plane.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convention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graphing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5">
                <a:latin typeface="Calibri"/>
                <a:cs typeface="Calibri"/>
              </a:rPr>
              <a:t> little </a:t>
            </a:r>
            <a:r>
              <a:rPr dirty="0" sz="1100">
                <a:latin typeface="Calibri"/>
                <a:cs typeface="Calibri"/>
              </a:rPr>
              <a:t>easier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hopefully visualize.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equation</a:t>
            </a:r>
            <a:r>
              <a:rPr dirty="0" u="sng" sz="1100" spc="-1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of</a:t>
            </a:r>
            <a:r>
              <a:rPr dirty="0" u="sng" sz="1100" spc="-1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 </a:t>
            </a:r>
            <a:r>
              <a:rPr dirty="0" u="sng" sz="110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a </a:t>
            </a:r>
            <a:r>
              <a:rPr dirty="0" u="sng" sz="1100" spc="-5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Calibri"/>
                <a:cs typeface="Calibri"/>
              </a:rPr>
              <a:t>plane</a:t>
            </a:r>
            <a:r>
              <a:rPr dirty="0" sz="1100" spc="10">
                <a:solidFill>
                  <a:srgbClr val="0000FF"/>
                </a:solidFill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250">
              <a:latin typeface="Calibri"/>
              <a:cs typeface="Calibri"/>
            </a:endParaRPr>
          </a:p>
          <a:p>
            <a:pPr algn="ctr" marR="409575">
              <a:lnSpc>
                <a:spcPct val="100000"/>
              </a:lnSpc>
            </a:pPr>
            <a:r>
              <a:rPr dirty="0" sz="1150" spc="20" i="1">
                <a:latin typeface="Times New Roman"/>
                <a:cs typeface="Times New Roman"/>
              </a:rPr>
              <a:t>ax</a:t>
            </a:r>
            <a:r>
              <a:rPr dirty="0" sz="1150" spc="-7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by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c</a:t>
            </a: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d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solve</a:t>
            </a:r>
            <a:r>
              <a:rPr dirty="0" sz="1100" spc="-5">
                <a:latin typeface="Calibri"/>
                <a:cs typeface="Calibri"/>
              </a:rPr>
              <a:t>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 spc="-5">
                <a:latin typeface="Calibri"/>
                <a:cs typeface="Calibri"/>
              </a:rPr>
              <a:t>we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write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notation.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algn="ctr" marR="358775">
              <a:lnSpc>
                <a:spcPct val="100000"/>
              </a:lnSpc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104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A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B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</a:t>
            </a:r>
            <a:r>
              <a:rPr dirty="0" baseline="4629" sz="1800" spc="-6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D</a:t>
            </a:r>
            <a:endParaRPr baseline="4629" sz="1800">
              <a:latin typeface="Times New Roman"/>
              <a:cs typeface="Times New Roman"/>
            </a:endParaRPr>
          </a:p>
          <a:p>
            <a:pPr marL="12700" marR="5080">
              <a:lnSpc>
                <a:spcPct val="109500"/>
              </a:lnSpc>
              <a:spcBef>
                <a:spcPts val="1565"/>
              </a:spcBef>
            </a:pP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generally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intersection</a:t>
            </a:r>
            <a:r>
              <a:rPr dirty="0" sz="1100">
                <a:latin typeface="Calibri"/>
                <a:cs typeface="Calibri"/>
              </a:rPr>
              <a:t> points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then</a:t>
            </a:r>
            <a:r>
              <a:rPr dirty="0" sz="1100" spc="-5">
                <a:latin typeface="Calibri"/>
                <a:cs typeface="Calibri"/>
              </a:rPr>
              <a:t> graph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triangle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connects</a:t>
            </a:r>
            <a:r>
              <a:rPr dirty="0" sz="1100" spc="-5">
                <a:latin typeface="Calibri"/>
                <a:cs typeface="Calibri"/>
              </a:rPr>
              <a:t> those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three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triangle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portion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fairly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decent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idea</a:t>
            </a:r>
            <a:r>
              <a:rPr dirty="0" sz="1100">
                <a:latin typeface="Calibri"/>
                <a:cs typeface="Calibri"/>
              </a:rPr>
              <a:t> 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itself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graph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by,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22" name="object 2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73619" y="2526785"/>
            <a:ext cx="1838324" cy="2418934"/>
          </a:xfrm>
          <a:prstGeom prst="rect">
            <a:avLst/>
          </a:prstGeom>
        </p:spPr>
      </p:pic>
      <p:grpSp>
        <p:nvGrpSpPr>
          <p:cNvPr id="23" name="object 23"/>
          <p:cNvGrpSpPr/>
          <p:nvPr/>
        </p:nvGrpSpPr>
        <p:grpSpPr>
          <a:xfrm>
            <a:off x="3603206" y="2022348"/>
            <a:ext cx="3855085" cy="3266440"/>
            <a:chOff x="3603206" y="2022348"/>
            <a:chExt cx="3855085" cy="3266440"/>
          </a:xfrm>
        </p:grpSpPr>
        <p:pic>
          <p:nvPicPr>
            <p:cNvPr id="24" name="object 24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03206" y="2488692"/>
              <a:ext cx="2857499" cy="2799869"/>
            </a:xfrm>
            <a:prstGeom prst="rect">
              <a:avLst/>
            </a:prstGeom>
          </p:spPr>
        </p:pic>
        <p:sp>
          <p:nvSpPr>
            <p:cNvPr id="25" name="object 25"/>
            <p:cNvSpPr/>
            <p:nvPr/>
          </p:nvSpPr>
          <p:spPr>
            <a:xfrm>
              <a:off x="5578348" y="2022348"/>
              <a:ext cx="1879600" cy="482600"/>
            </a:xfrm>
            <a:custGeom>
              <a:avLst/>
              <a:gdLst/>
              <a:ahLst/>
              <a:cxnLst/>
              <a:rect l="l" t="t" r="r" b="b"/>
              <a:pathLst>
                <a:path w="1879600" h="482600">
                  <a:moveTo>
                    <a:pt x="1879600" y="482600"/>
                  </a:moveTo>
                  <a:lnTo>
                    <a:pt x="0" y="482600"/>
                  </a:lnTo>
                  <a:lnTo>
                    <a:pt x="0" y="0"/>
                  </a:lnTo>
                  <a:lnTo>
                    <a:pt x="1879600" y="0"/>
                  </a:lnTo>
                  <a:lnTo>
                    <a:pt x="1879600" y="482600"/>
                  </a:lnTo>
                  <a:close/>
                </a:path>
              </a:pathLst>
            </a:custGeom>
            <a:solidFill>
              <a:srgbClr val="4BAF4F">
                <a:alpha val="25097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6" name="object 2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623051" y="2086724"/>
              <a:ext cx="1752600" cy="36704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086983" y="4455483"/>
            <a:ext cx="3015615" cy="187960"/>
          </a:xfrm>
          <a:custGeom>
            <a:avLst/>
            <a:gdLst/>
            <a:ahLst/>
            <a:cxnLst/>
            <a:rect l="l" t="t" r="r" b="b"/>
            <a:pathLst>
              <a:path w="3015615" h="187960">
                <a:moveTo>
                  <a:pt x="2981839" y="0"/>
                </a:moveTo>
                <a:lnTo>
                  <a:pt x="33163" y="0"/>
                </a:lnTo>
                <a:lnTo>
                  <a:pt x="8290" y="41749"/>
                </a:lnTo>
                <a:lnTo>
                  <a:pt x="0" y="93801"/>
                </a:lnTo>
                <a:lnTo>
                  <a:pt x="8290" y="145852"/>
                </a:lnTo>
                <a:lnTo>
                  <a:pt x="33163" y="187601"/>
                </a:lnTo>
                <a:lnTo>
                  <a:pt x="2981839" y="187601"/>
                </a:lnTo>
                <a:lnTo>
                  <a:pt x="3006710" y="145852"/>
                </a:lnTo>
                <a:lnTo>
                  <a:pt x="3015001" y="93801"/>
                </a:lnTo>
                <a:lnTo>
                  <a:pt x="3006710" y="41749"/>
                </a:lnTo>
                <a:lnTo>
                  <a:pt x="2981839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/>
          <p:cNvGrpSpPr/>
          <p:nvPr/>
        </p:nvGrpSpPr>
        <p:grpSpPr>
          <a:xfrm>
            <a:off x="780288" y="850391"/>
            <a:ext cx="6096000" cy="474345"/>
            <a:chOff x="780288" y="850391"/>
            <a:chExt cx="6096000" cy="47434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80288" y="850391"/>
              <a:ext cx="4027931" cy="473963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896112" y="1210055"/>
              <a:ext cx="5980430" cy="27940"/>
            </a:xfrm>
            <a:custGeom>
              <a:avLst/>
              <a:gdLst/>
              <a:ahLst/>
              <a:cxnLst/>
              <a:rect l="l" t="t" r="r" b="b"/>
              <a:pathLst>
                <a:path w="5980430" h="27940">
                  <a:moveTo>
                    <a:pt x="5980176" y="0"/>
                  </a:moveTo>
                  <a:lnTo>
                    <a:pt x="0" y="0"/>
                  </a:lnTo>
                  <a:lnTo>
                    <a:pt x="0" y="27431"/>
                  </a:lnTo>
                  <a:lnTo>
                    <a:pt x="5980176" y="27431"/>
                  </a:lnTo>
                  <a:lnTo>
                    <a:pt x="5980176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/>
          <p:cNvSpPr txBox="1"/>
          <p:nvPr/>
        </p:nvSpPr>
        <p:spPr>
          <a:xfrm>
            <a:off x="901700" y="900176"/>
            <a:ext cx="3642360" cy="69659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dirty="0" sz="1600" spc="-5" b="1">
                <a:latin typeface="Calibri"/>
                <a:cs typeface="Calibri"/>
              </a:rPr>
              <a:t>Section</a:t>
            </a:r>
            <a:r>
              <a:rPr dirty="0" sz="1600" spc="-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1-5</a:t>
            </a:r>
            <a:r>
              <a:rPr dirty="0" sz="1600" spc="-1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:</a:t>
            </a:r>
            <a:r>
              <a:rPr dirty="0" sz="1600" spc="15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Functions </a:t>
            </a:r>
            <a:r>
              <a:rPr dirty="0" sz="1600" b="1">
                <a:latin typeface="Calibri"/>
                <a:cs typeface="Calibri"/>
              </a:rPr>
              <a:t>of </a:t>
            </a:r>
            <a:r>
              <a:rPr dirty="0" sz="1600" spc="-5" b="1">
                <a:latin typeface="Calibri"/>
                <a:cs typeface="Calibri"/>
              </a:rPr>
              <a:t>Several</a:t>
            </a:r>
            <a:r>
              <a:rPr dirty="0" sz="1600" b="1">
                <a:latin typeface="Calibri"/>
                <a:cs typeface="Calibri"/>
              </a:rPr>
              <a:t> </a:t>
            </a:r>
            <a:r>
              <a:rPr dirty="0" sz="1600" spc="-5" b="1">
                <a:latin typeface="Calibri"/>
                <a:cs typeface="Calibri"/>
              </a:rPr>
              <a:t>Variables</a:t>
            </a:r>
            <a:endParaRPr sz="16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6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1.</a:t>
            </a:r>
            <a:r>
              <a:rPr dirty="0" sz="1100" spc="-5">
                <a:latin typeface="Calibri"/>
                <a:cs typeface="Calibri"/>
              </a:rPr>
              <a:t> Find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domain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function.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3320323" y="1793093"/>
            <a:ext cx="574675" cy="25971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baseline="4830" sz="1725" spc="15" i="1">
                <a:latin typeface="Times New Roman"/>
                <a:cs typeface="Times New Roman"/>
              </a:rPr>
              <a:t>f</a:t>
            </a:r>
            <a:r>
              <a:rPr dirty="0" baseline="4830" sz="1725" spc="157" i="1">
                <a:latin typeface="Times New Roman"/>
                <a:cs typeface="Times New Roman"/>
              </a:rPr>
              <a:t> </a:t>
            </a:r>
            <a:r>
              <a:rPr dirty="0" sz="1500" spc="-110">
                <a:latin typeface="Symbol"/>
                <a:cs typeface="Symbol"/>
              </a:rPr>
              <a:t></a:t>
            </a:r>
            <a:r>
              <a:rPr dirty="0" sz="1500" spc="-220">
                <a:latin typeface="Times New Roman"/>
                <a:cs typeface="Times New Roman"/>
              </a:rPr>
              <a:t> </a:t>
            </a:r>
            <a:r>
              <a:rPr dirty="0" baseline="4830" sz="1725" spc="37" i="1">
                <a:latin typeface="Times New Roman"/>
                <a:cs typeface="Times New Roman"/>
              </a:rPr>
              <a:t>x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44">
                <a:latin typeface="Times New Roman"/>
                <a:cs typeface="Times New Roman"/>
              </a:rPr>
              <a:t> </a:t>
            </a:r>
            <a:r>
              <a:rPr dirty="0" baseline="4830" sz="1725" spc="22" i="1">
                <a:latin typeface="Times New Roman"/>
                <a:cs typeface="Times New Roman"/>
              </a:rPr>
              <a:t>y</a:t>
            </a:r>
            <a:r>
              <a:rPr dirty="0" baseline="4830" sz="1725" spc="-270" i="1">
                <a:latin typeface="Times New Roman"/>
                <a:cs typeface="Times New Roman"/>
              </a:rPr>
              <a:t> </a:t>
            </a:r>
            <a:r>
              <a:rPr dirty="0" sz="1500" spc="-110">
                <a:latin typeface="Symbol"/>
                <a:cs typeface="Symbol"/>
              </a:rPr>
              <a:t></a:t>
            </a:r>
            <a:r>
              <a:rPr dirty="0" sz="1500" spc="-114">
                <a:latin typeface="Times New Roman"/>
                <a:cs typeface="Times New Roman"/>
              </a:rPr>
              <a:t> </a:t>
            </a:r>
            <a:r>
              <a:rPr dirty="0" baseline="4830" sz="1725" spc="30">
                <a:latin typeface="Symbol"/>
                <a:cs typeface="Symbol"/>
              </a:rPr>
              <a:t></a:t>
            </a:r>
            <a:endParaRPr baseline="4830" sz="1725">
              <a:latin typeface="Symbol"/>
              <a:cs typeface="Symbo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3919266" y="1825163"/>
            <a:ext cx="545465" cy="208915"/>
            <a:chOff x="3919266" y="1825163"/>
            <a:chExt cx="545465" cy="208915"/>
          </a:xfrm>
        </p:grpSpPr>
        <p:sp>
          <p:nvSpPr>
            <p:cNvPr id="9" name="object 9"/>
            <p:cNvSpPr/>
            <p:nvPr/>
          </p:nvSpPr>
          <p:spPr>
            <a:xfrm>
              <a:off x="3920448" y="1956098"/>
              <a:ext cx="15875" cy="11430"/>
            </a:xfrm>
            <a:custGeom>
              <a:avLst/>
              <a:gdLst/>
              <a:ahLst/>
              <a:cxnLst/>
              <a:rect l="l" t="t" r="r" b="b"/>
              <a:pathLst>
                <a:path w="15875" h="11430">
                  <a:moveTo>
                    <a:pt x="0" y="11234"/>
                  </a:moveTo>
                  <a:lnTo>
                    <a:pt x="15365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3935814" y="1956098"/>
              <a:ext cx="36830" cy="78105"/>
            </a:xfrm>
            <a:custGeom>
              <a:avLst/>
              <a:gdLst/>
              <a:ahLst/>
              <a:cxnLst/>
              <a:rect l="l" t="t" r="r" b="b"/>
              <a:pathLst>
                <a:path w="36829" h="78105">
                  <a:moveTo>
                    <a:pt x="0" y="0"/>
                  </a:moveTo>
                  <a:lnTo>
                    <a:pt x="36640" y="7786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3972454" y="1828649"/>
              <a:ext cx="40640" cy="205740"/>
            </a:xfrm>
            <a:custGeom>
              <a:avLst/>
              <a:gdLst/>
              <a:ahLst/>
              <a:cxnLst/>
              <a:rect l="l" t="t" r="r" b="b"/>
              <a:pathLst>
                <a:path w="40639" h="205739">
                  <a:moveTo>
                    <a:pt x="0" y="205313"/>
                  </a:moveTo>
                  <a:lnTo>
                    <a:pt x="4018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4012640" y="1828649"/>
              <a:ext cx="452120" cy="0"/>
            </a:xfrm>
            <a:custGeom>
              <a:avLst/>
              <a:gdLst/>
              <a:ahLst/>
              <a:cxnLst/>
              <a:rect l="l" t="t" r="r" b="b"/>
              <a:pathLst>
                <a:path w="452120" h="0">
                  <a:moveTo>
                    <a:pt x="0" y="0"/>
                  </a:moveTo>
                  <a:lnTo>
                    <a:pt x="45150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3919266" y="1825163"/>
              <a:ext cx="545465" cy="208915"/>
            </a:xfrm>
            <a:custGeom>
              <a:avLst/>
              <a:gdLst/>
              <a:ahLst/>
              <a:cxnLst/>
              <a:rect l="l" t="t" r="r" b="b"/>
              <a:pathLst>
                <a:path w="545464" h="208914">
                  <a:moveTo>
                    <a:pt x="57127" y="208800"/>
                  </a:moveTo>
                  <a:lnTo>
                    <a:pt x="49641" y="208800"/>
                  </a:lnTo>
                  <a:lnTo>
                    <a:pt x="12607" y="136359"/>
                  </a:lnTo>
                  <a:lnTo>
                    <a:pt x="2757" y="144106"/>
                  </a:lnTo>
                  <a:lnTo>
                    <a:pt x="0" y="140233"/>
                  </a:lnTo>
                  <a:lnTo>
                    <a:pt x="20880" y="125512"/>
                  </a:lnTo>
                  <a:lnTo>
                    <a:pt x="53187" y="190592"/>
                  </a:lnTo>
                  <a:lnTo>
                    <a:pt x="90615" y="0"/>
                  </a:lnTo>
                  <a:lnTo>
                    <a:pt x="544874" y="0"/>
                  </a:lnTo>
                  <a:lnTo>
                    <a:pt x="544874" y="7360"/>
                  </a:lnTo>
                  <a:lnTo>
                    <a:pt x="96525" y="7360"/>
                  </a:lnTo>
                  <a:lnTo>
                    <a:pt x="57127" y="20880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4" name="object 14"/>
          <p:cNvSpPr txBox="1"/>
          <p:nvPr/>
        </p:nvSpPr>
        <p:spPr>
          <a:xfrm>
            <a:off x="3988316" y="1828344"/>
            <a:ext cx="503555" cy="20447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sz="1150" spc="70" i="1">
                <a:latin typeface="Times New Roman"/>
                <a:cs typeface="Times New Roman"/>
              </a:rPr>
              <a:t>x</a:t>
            </a:r>
            <a:r>
              <a:rPr dirty="0" baseline="42735" sz="975" spc="22">
                <a:latin typeface="Times New Roman"/>
                <a:cs typeface="Times New Roman"/>
              </a:rPr>
              <a:t>2</a:t>
            </a:r>
            <a:r>
              <a:rPr dirty="0" baseline="42735" sz="975">
                <a:latin typeface="Times New Roman"/>
                <a:cs typeface="Times New Roman"/>
              </a:rPr>
              <a:t> </a:t>
            </a:r>
            <a:r>
              <a:rPr dirty="0" baseline="42735" sz="975" spc="-1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-9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2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y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76281" y="2237346"/>
            <a:ext cx="5850255" cy="144589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38100" marR="30480"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that much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numbers under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square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root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 </a:t>
            </a:r>
            <a:r>
              <a:rPr dirty="0" baseline="5050" sz="1650" spc="-15">
                <a:latin typeface="Calibri"/>
                <a:cs typeface="Calibri"/>
              </a:rPr>
              <a:t>so</a:t>
            </a:r>
            <a:r>
              <a:rPr dirty="0" baseline="5050" sz="1650">
                <a:latin typeface="Calibri"/>
                <a:cs typeface="Calibri"/>
              </a:rPr>
              <a:t> 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we’ll </a:t>
            </a:r>
            <a:r>
              <a:rPr dirty="0" baseline="5050" sz="1650" spc="-7">
                <a:latin typeface="Calibri"/>
                <a:cs typeface="Calibri"/>
              </a:rPr>
              <a:t>need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require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</a:t>
            </a:r>
            <a:r>
              <a:rPr dirty="0" baseline="5050" sz="1650" spc="-30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whatever</a:t>
            </a:r>
            <a:r>
              <a:rPr dirty="0" baseline="5050" sz="1650" spc="209">
                <a:latin typeface="Calibri"/>
                <a:cs typeface="Calibri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it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will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need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 satisfy,</a:t>
            </a:r>
            <a:endParaRPr baseline="5050" sz="165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600">
              <a:latin typeface="Calibri"/>
              <a:cs typeface="Calibri"/>
            </a:endParaRPr>
          </a:p>
          <a:p>
            <a:pPr algn="ctr" marR="268605">
              <a:lnSpc>
                <a:spcPct val="100000"/>
              </a:lnSpc>
            </a:pPr>
            <a:r>
              <a:rPr dirty="0" sz="1200" spc="45" i="1">
                <a:latin typeface="Times New Roman"/>
                <a:cs typeface="Times New Roman"/>
              </a:rPr>
              <a:t>x</a:t>
            </a:r>
            <a:r>
              <a:rPr dirty="0" baseline="43650" sz="1050" spc="-15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52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</a:t>
            </a:r>
            <a:r>
              <a:rPr dirty="0" sz="1200" spc="-100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y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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4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a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rewriting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attempt to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domain.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4965497" y="4080566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572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 txBox="1"/>
          <p:nvPr/>
        </p:nvSpPr>
        <p:spPr>
          <a:xfrm>
            <a:off x="2531582" y="3954679"/>
            <a:ext cx="523875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7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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700903" y="3954679"/>
            <a:ext cx="546100" cy="32448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ts val="1155"/>
              </a:lnSpc>
              <a:spcBef>
                <a:spcPts val="135"/>
              </a:spcBef>
            </a:pP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1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</a:t>
            </a:r>
            <a:r>
              <a:rPr dirty="0" sz="1150" spc="40">
                <a:latin typeface="Times New Roman"/>
                <a:cs typeface="Times New Roman"/>
              </a:rPr>
              <a:t> </a:t>
            </a:r>
            <a:r>
              <a:rPr dirty="0" baseline="36231" sz="1725" spc="37">
                <a:latin typeface="Times New Roman"/>
                <a:cs typeface="Times New Roman"/>
              </a:rPr>
              <a:t>1</a:t>
            </a:r>
            <a:r>
              <a:rPr dirty="0" baseline="36231" sz="1725" spc="15">
                <a:latin typeface="Times New Roman"/>
                <a:cs typeface="Times New Roman"/>
              </a:rPr>
              <a:t> </a:t>
            </a:r>
            <a:r>
              <a:rPr dirty="0" sz="1150" spc="45" i="1">
                <a:latin typeface="Times New Roman"/>
                <a:cs typeface="Times New Roman"/>
              </a:rPr>
              <a:t>x</a:t>
            </a:r>
            <a:r>
              <a:rPr dirty="0" baseline="47008" sz="975" spc="67">
                <a:latin typeface="Times New Roman"/>
                <a:cs typeface="Times New Roman"/>
              </a:rPr>
              <a:t>2</a:t>
            </a:r>
            <a:endParaRPr baseline="47008" sz="975">
              <a:latin typeface="Times New Roman"/>
              <a:cs typeface="Times New Roman"/>
            </a:endParaRPr>
          </a:p>
          <a:p>
            <a:pPr algn="ctr" marL="78105">
              <a:lnSpc>
                <a:spcPts val="1155"/>
              </a:lnSpc>
            </a:pPr>
            <a:r>
              <a:rPr dirty="0" sz="1150" spc="25">
                <a:latin typeface="Times New Roman"/>
                <a:cs typeface="Times New Roman"/>
              </a:rPr>
              <a:t>2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3482239" y="3954679"/>
            <a:ext cx="17653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50">
                <a:latin typeface="Symbol"/>
                <a:cs typeface="Symbol"/>
              </a:rPr>
              <a:t>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01748" y="4431851"/>
            <a:ext cx="5807075" cy="391160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091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below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parabola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domain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illustrated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green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area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red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line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 below.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1" name="object 21"/>
          <p:cNvSpPr/>
          <p:nvPr/>
        </p:nvSpPr>
        <p:spPr>
          <a:xfrm>
            <a:off x="896111" y="7481316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2" name="object 22"/>
          <p:cNvSpPr txBox="1"/>
          <p:nvPr/>
        </p:nvSpPr>
        <p:spPr>
          <a:xfrm>
            <a:off x="901651" y="7848012"/>
            <a:ext cx="3747770" cy="100774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2.</a:t>
            </a:r>
            <a:r>
              <a:rPr dirty="0" sz="1100" spc="-5">
                <a:latin typeface="Calibri"/>
                <a:cs typeface="Calibri"/>
              </a:rPr>
              <a:t> Find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domain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function.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200">
              <a:latin typeface="Calibri"/>
              <a:cs typeface="Calibri"/>
            </a:endParaRPr>
          </a:p>
          <a:p>
            <a:pPr marL="2265680">
              <a:lnSpc>
                <a:spcPct val="100000"/>
              </a:lnSpc>
            </a:pPr>
            <a:r>
              <a:rPr dirty="0" baseline="4830" sz="1725" spc="15" i="1">
                <a:latin typeface="Times New Roman"/>
                <a:cs typeface="Times New Roman"/>
              </a:rPr>
              <a:t>f</a:t>
            </a:r>
            <a:r>
              <a:rPr dirty="0" baseline="4830" sz="1725" spc="157" i="1">
                <a:latin typeface="Times New Roman"/>
                <a:cs typeface="Times New Roman"/>
              </a:rPr>
              <a:t> </a:t>
            </a:r>
            <a:r>
              <a:rPr dirty="0" sz="1500" spc="-110">
                <a:latin typeface="Symbol"/>
                <a:cs typeface="Symbol"/>
              </a:rPr>
              <a:t></a:t>
            </a:r>
            <a:r>
              <a:rPr dirty="0" sz="1500" spc="-220">
                <a:latin typeface="Times New Roman"/>
                <a:cs typeface="Times New Roman"/>
              </a:rPr>
              <a:t> </a:t>
            </a:r>
            <a:r>
              <a:rPr dirty="0" baseline="4830" sz="1725" spc="37" i="1">
                <a:latin typeface="Times New Roman"/>
                <a:cs typeface="Times New Roman"/>
              </a:rPr>
              <a:t>x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44">
                <a:latin typeface="Times New Roman"/>
                <a:cs typeface="Times New Roman"/>
              </a:rPr>
              <a:t> </a:t>
            </a:r>
            <a:r>
              <a:rPr dirty="0" baseline="4830" sz="1725" spc="22" i="1">
                <a:latin typeface="Times New Roman"/>
                <a:cs typeface="Times New Roman"/>
              </a:rPr>
              <a:t>y</a:t>
            </a:r>
            <a:r>
              <a:rPr dirty="0" baseline="4830" sz="1725" spc="-270" i="1">
                <a:latin typeface="Times New Roman"/>
                <a:cs typeface="Times New Roman"/>
              </a:rPr>
              <a:t> </a:t>
            </a:r>
            <a:r>
              <a:rPr dirty="0" sz="1500" spc="-110">
                <a:latin typeface="Symbol"/>
                <a:cs typeface="Symbol"/>
              </a:rPr>
              <a:t></a:t>
            </a:r>
            <a:r>
              <a:rPr dirty="0" sz="1500" spc="-114">
                <a:latin typeface="Times New Roman"/>
                <a:cs typeface="Times New Roman"/>
              </a:rPr>
              <a:t> </a:t>
            </a:r>
            <a:r>
              <a:rPr dirty="0" baseline="4830" sz="1725" spc="30">
                <a:latin typeface="Symbol"/>
                <a:cs typeface="Symbol"/>
              </a:rPr>
              <a:t></a:t>
            </a:r>
            <a:r>
              <a:rPr dirty="0" baseline="4830" sz="1725" spc="-44">
                <a:latin typeface="Times New Roman"/>
                <a:cs typeface="Times New Roman"/>
              </a:rPr>
              <a:t> </a:t>
            </a:r>
            <a:r>
              <a:rPr dirty="0" baseline="4830" sz="1725" spc="-7">
                <a:latin typeface="Times New Roman"/>
                <a:cs typeface="Times New Roman"/>
              </a:rPr>
              <a:t>l</a:t>
            </a:r>
            <a:r>
              <a:rPr dirty="0" baseline="4830" sz="1725" spc="30">
                <a:latin typeface="Times New Roman"/>
                <a:cs typeface="Times New Roman"/>
              </a:rPr>
              <a:t>n</a:t>
            </a:r>
            <a:r>
              <a:rPr dirty="0" baseline="4830" sz="1725" spc="-179">
                <a:latin typeface="Times New Roman"/>
                <a:cs typeface="Times New Roman"/>
              </a:rPr>
              <a:t> </a:t>
            </a:r>
            <a:r>
              <a:rPr dirty="0" sz="1500" spc="-10">
                <a:latin typeface="Symbol"/>
                <a:cs typeface="Symbol"/>
              </a:rPr>
              <a:t></a:t>
            </a:r>
            <a:r>
              <a:rPr dirty="0" baseline="4830" sz="1725" spc="135">
                <a:latin typeface="Times New Roman"/>
                <a:cs typeface="Times New Roman"/>
              </a:rPr>
              <a:t>2</a:t>
            </a:r>
            <a:r>
              <a:rPr dirty="0" baseline="4830" sz="1725" spc="22" i="1">
                <a:latin typeface="Times New Roman"/>
                <a:cs typeface="Times New Roman"/>
              </a:rPr>
              <a:t>x</a:t>
            </a:r>
            <a:r>
              <a:rPr dirty="0" baseline="4830" sz="1725" spc="-112" i="1">
                <a:latin typeface="Times New Roman"/>
                <a:cs typeface="Times New Roman"/>
              </a:rPr>
              <a:t> </a:t>
            </a:r>
            <a:r>
              <a:rPr dirty="0" baseline="4830" sz="1725" spc="30">
                <a:latin typeface="Symbol"/>
                <a:cs typeface="Symbol"/>
              </a:rPr>
              <a:t></a:t>
            </a:r>
            <a:r>
              <a:rPr dirty="0" baseline="4830" sz="1725" spc="-187">
                <a:latin typeface="Times New Roman"/>
                <a:cs typeface="Times New Roman"/>
              </a:rPr>
              <a:t> </a:t>
            </a:r>
            <a:r>
              <a:rPr dirty="0" baseline="4830" sz="1725" spc="165">
                <a:latin typeface="Times New Roman"/>
                <a:cs typeface="Times New Roman"/>
              </a:rPr>
              <a:t>3</a:t>
            </a:r>
            <a:r>
              <a:rPr dirty="0" baseline="4830" sz="1725" spc="22" i="1">
                <a:latin typeface="Times New Roman"/>
                <a:cs typeface="Times New Roman"/>
              </a:rPr>
              <a:t>y</a:t>
            </a:r>
            <a:r>
              <a:rPr dirty="0" baseline="4830" sz="1725" spc="-82" i="1">
                <a:latin typeface="Times New Roman"/>
                <a:cs typeface="Times New Roman"/>
              </a:rPr>
              <a:t> </a:t>
            </a:r>
            <a:r>
              <a:rPr dirty="0" baseline="4830" sz="1725" spc="165">
                <a:latin typeface="Symbol"/>
                <a:cs typeface="Symbol"/>
              </a:rPr>
              <a:t></a:t>
            </a:r>
            <a:r>
              <a:rPr dirty="0" baseline="4830" sz="1725" spc="-22">
                <a:latin typeface="Times New Roman"/>
                <a:cs typeface="Times New Roman"/>
              </a:rPr>
              <a:t>1</a:t>
            </a:r>
            <a:r>
              <a:rPr dirty="0" sz="1500" spc="-110">
                <a:latin typeface="Symbol"/>
                <a:cs typeface="Symbol"/>
              </a:rPr>
              <a:t></a:t>
            </a:r>
            <a:endParaRPr sz="1500">
              <a:latin typeface="Symbol"/>
              <a:cs typeface="Symbol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450">
              <a:latin typeface="Symbol"/>
              <a:cs typeface="Symbol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23" name="object 2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43100" y="5075675"/>
            <a:ext cx="3409949" cy="216143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1176" y="6256781"/>
            <a:ext cx="5814695" cy="372110"/>
          </a:xfrm>
          <a:custGeom>
            <a:avLst/>
            <a:gdLst/>
            <a:ahLst/>
            <a:cxnLst/>
            <a:rect l="l" t="t" r="r" b="b"/>
            <a:pathLst>
              <a:path w="5814695" h="372109">
                <a:moveTo>
                  <a:pt x="5814149" y="93789"/>
                </a:moveTo>
                <a:lnTo>
                  <a:pt x="5805856" y="41744"/>
                </a:lnTo>
                <a:lnTo>
                  <a:pt x="5780989" y="0"/>
                </a:lnTo>
                <a:lnTo>
                  <a:pt x="33159" y="0"/>
                </a:lnTo>
                <a:lnTo>
                  <a:pt x="8293" y="41744"/>
                </a:lnTo>
                <a:lnTo>
                  <a:pt x="0" y="93789"/>
                </a:lnTo>
                <a:lnTo>
                  <a:pt x="8293" y="145834"/>
                </a:lnTo>
                <a:lnTo>
                  <a:pt x="32194" y="185978"/>
                </a:lnTo>
                <a:lnTo>
                  <a:pt x="8293" y="226110"/>
                </a:lnTo>
                <a:lnTo>
                  <a:pt x="0" y="278168"/>
                </a:lnTo>
                <a:lnTo>
                  <a:pt x="8293" y="330212"/>
                </a:lnTo>
                <a:lnTo>
                  <a:pt x="33159" y="371957"/>
                </a:lnTo>
                <a:lnTo>
                  <a:pt x="551268" y="371957"/>
                </a:lnTo>
                <a:lnTo>
                  <a:pt x="576148" y="330212"/>
                </a:lnTo>
                <a:lnTo>
                  <a:pt x="584441" y="278168"/>
                </a:lnTo>
                <a:lnTo>
                  <a:pt x="576148" y="226110"/>
                </a:lnTo>
                <a:lnTo>
                  <a:pt x="553186" y="187591"/>
                </a:lnTo>
                <a:lnTo>
                  <a:pt x="5780989" y="187591"/>
                </a:lnTo>
                <a:lnTo>
                  <a:pt x="5805856" y="145834"/>
                </a:lnTo>
                <a:lnTo>
                  <a:pt x="5814149" y="93789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086880" y="3249999"/>
            <a:ext cx="2388870" cy="187960"/>
          </a:xfrm>
          <a:custGeom>
            <a:avLst/>
            <a:gdLst/>
            <a:ahLst/>
            <a:cxnLst/>
            <a:rect l="l" t="t" r="r" b="b"/>
            <a:pathLst>
              <a:path w="2388870" h="187960">
                <a:moveTo>
                  <a:pt x="2355156" y="0"/>
                </a:moveTo>
                <a:lnTo>
                  <a:pt x="33163" y="0"/>
                </a:lnTo>
                <a:lnTo>
                  <a:pt x="8290" y="41748"/>
                </a:lnTo>
                <a:lnTo>
                  <a:pt x="0" y="93800"/>
                </a:lnTo>
                <a:lnTo>
                  <a:pt x="8290" y="145851"/>
                </a:lnTo>
                <a:lnTo>
                  <a:pt x="33163" y="187600"/>
                </a:lnTo>
                <a:lnTo>
                  <a:pt x="2355156" y="187600"/>
                </a:lnTo>
                <a:lnTo>
                  <a:pt x="2380028" y="145851"/>
                </a:lnTo>
                <a:lnTo>
                  <a:pt x="2388319" y="93800"/>
                </a:lnTo>
                <a:lnTo>
                  <a:pt x="2380028" y="41748"/>
                </a:lnTo>
                <a:lnTo>
                  <a:pt x="2355156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901700" y="894080"/>
            <a:ext cx="5862320" cy="15855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that much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numbers</a:t>
            </a:r>
            <a:r>
              <a:rPr dirty="0" sz="1100">
                <a:latin typeface="Calibri"/>
                <a:cs typeface="Calibri"/>
              </a:rPr>
              <a:t> or </a:t>
            </a:r>
            <a:r>
              <a:rPr dirty="0" sz="1100" spc="-5">
                <a:latin typeface="Calibri"/>
                <a:cs typeface="Calibri"/>
              </a:rPr>
              <a:t>zero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 </a:t>
            </a:r>
            <a:r>
              <a:rPr dirty="0" baseline="5050" sz="1650">
                <a:latin typeface="Calibri"/>
                <a:cs typeface="Calibri"/>
              </a:rPr>
              <a:t>a </a:t>
            </a:r>
            <a:r>
              <a:rPr dirty="0" baseline="5050" sz="1650" spc="-7">
                <a:latin typeface="Calibri"/>
                <a:cs typeface="Calibri"/>
              </a:rPr>
              <a:t>logarithm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15">
                <a:latin typeface="Calibri"/>
                <a:cs typeface="Calibri"/>
              </a:rPr>
              <a:t>so</a:t>
            </a:r>
            <a:r>
              <a:rPr dirty="0" baseline="5050" sz="1650">
                <a:latin typeface="Calibri"/>
                <a:cs typeface="Calibri"/>
              </a:rPr>
              <a:t> we’ll </a:t>
            </a:r>
            <a:r>
              <a:rPr dirty="0" baseline="5050" sz="1650" spc="-15">
                <a:latin typeface="Calibri"/>
                <a:cs typeface="Calibri"/>
              </a:rPr>
              <a:t>need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require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whatever</a:t>
            </a:r>
            <a:r>
              <a:rPr dirty="0" baseline="5050" sz="1650" spc="225">
                <a:latin typeface="Calibri"/>
                <a:cs typeface="Calibri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will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need to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satisfy,</a:t>
            </a:r>
            <a:endParaRPr baseline="5050" sz="16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450">
              <a:latin typeface="Calibri"/>
              <a:cs typeface="Calibri"/>
            </a:endParaRPr>
          </a:p>
          <a:p>
            <a:pPr algn="ctr" marR="339090">
              <a:lnSpc>
                <a:spcPct val="100000"/>
              </a:lnSpc>
            </a:pPr>
            <a:r>
              <a:rPr dirty="0" sz="1150" spc="90">
                <a:latin typeface="Times New Roman"/>
                <a:cs typeface="Times New Roman"/>
              </a:rPr>
              <a:t>2</a:t>
            </a:r>
            <a:r>
              <a:rPr dirty="0" sz="1150" spc="15" i="1">
                <a:latin typeface="Times New Roman"/>
                <a:cs typeface="Times New Roman"/>
              </a:rPr>
              <a:t>x</a:t>
            </a:r>
            <a:r>
              <a:rPr dirty="0" sz="1150" spc="-75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110">
                <a:latin typeface="Times New Roman"/>
                <a:cs typeface="Times New Roman"/>
              </a:rPr>
              <a:t>3</a:t>
            </a:r>
            <a:r>
              <a:rPr dirty="0" sz="1150" spc="15" i="1">
                <a:latin typeface="Times New Roman"/>
                <a:cs typeface="Times New Roman"/>
              </a:rPr>
              <a:t>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110">
                <a:latin typeface="Symbol"/>
                <a:cs typeface="Symbol"/>
              </a:rPr>
              <a:t></a:t>
            </a:r>
            <a:r>
              <a:rPr dirty="0" sz="1150" spc="20">
                <a:latin typeface="Times New Roman"/>
                <a:cs typeface="Times New Roman"/>
              </a:rPr>
              <a:t>1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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  <a:p>
            <a:pPr marL="12700" marR="909955">
              <a:lnSpc>
                <a:spcPct val="220000"/>
              </a:lnSpc>
              <a:spcBef>
                <a:spcPts val="65"/>
              </a:spcBef>
            </a:pP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only </a:t>
            </a:r>
            <a:r>
              <a:rPr dirty="0" sz="1100" spc="-5">
                <a:latin typeface="Calibri"/>
                <a:cs typeface="Calibri"/>
              </a:rPr>
              <a:t>condition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meet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domain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rewriting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attempt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sketch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domain.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4955893" y="2875345"/>
            <a:ext cx="90805" cy="0"/>
          </a:xfrm>
          <a:custGeom>
            <a:avLst/>
            <a:gdLst/>
            <a:ahLst/>
            <a:cxnLst/>
            <a:rect l="l" t="t" r="r" b="b"/>
            <a:pathLst>
              <a:path w="90804" h="0">
                <a:moveTo>
                  <a:pt x="0" y="0"/>
                </a:moveTo>
                <a:lnTo>
                  <a:pt x="90601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5289686" y="2875346"/>
            <a:ext cx="81280" cy="0"/>
          </a:xfrm>
          <a:custGeom>
            <a:avLst/>
            <a:gdLst/>
            <a:ahLst/>
            <a:cxnLst/>
            <a:rect l="l" t="t" r="r" b="b"/>
            <a:pathLst>
              <a:path w="81279" h="0">
                <a:moveTo>
                  <a:pt x="0" y="0"/>
                </a:moveTo>
                <a:lnTo>
                  <a:pt x="81064" y="0"/>
                </a:lnTo>
              </a:path>
            </a:pathLst>
          </a:custGeom>
          <a:ln w="746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 txBox="1"/>
          <p:nvPr/>
        </p:nvSpPr>
        <p:spPr>
          <a:xfrm>
            <a:off x="4691356" y="2749453"/>
            <a:ext cx="717550" cy="32448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38100">
              <a:lnSpc>
                <a:spcPts val="1155"/>
              </a:lnSpc>
              <a:spcBef>
                <a:spcPts val="135"/>
              </a:spcBef>
            </a:pP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</a:t>
            </a:r>
            <a:r>
              <a:rPr dirty="0" sz="1150" spc="85">
                <a:latin typeface="Times New Roman"/>
                <a:cs typeface="Times New Roman"/>
              </a:rPr>
              <a:t> </a:t>
            </a:r>
            <a:r>
              <a:rPr dirty="0" baseline="36231" sz="1725" spc="37">
                <a:latin typeface="Times New Roman"/>
                <a:cs typeface="Times New Roman"/>
              </a:rPr>
              <a:t>2</a:t>
            </a:r>
            <a:r>
              <a:rPr dirty="0" baseline="36231" sz="1725" spc="1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7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baseline="36231" sz="1725" spc="37">
                <a:latin typeface="Times New Roman"/>
                <a:cs typeface="Times New Roman"/>
              </a:rPr>
              <a:t>1</a:t>
            </a:r>
            <a:endParaRPr baseline="36231" sz="1725">
              <a:latin typeface="Times New Roman"/>
              <a:cs typeface="Times New Roman"/>
            </a:endParaRPr>
          </a:p>
          <a:p>
            <a:pPr marL="273685">
              <a:lnSpc>
                <a:spcPts val="1155"/>
              </a:lnSpc>
              <a:tabLst>
                <a:tab pos="602615" algn="l"/>
              </a:tabLst>
            </a:pPr>
            <a:r>
              <a:rPr dirty="0" sz="1150" spc="25">
                <a:latin typeface="Times New Roman"/>
                <a:cs typeface="Times New Roman"/>
              </a:rPr>
              <a:t>3	3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377753" y="2749452"/>
            <a:ext cx="67056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100">
                <a:latin typeface="Times New Roman"/>
                <a:cs typeface="Times New Roman"/>
              </a:rPr>
              <a:t>2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70" i="1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Symbol"/>
                <a:cs typeface="Symbol"/>
              </a:rPr>
              <a:t></a:t>
            </a:r>
            <a:r>
              <a:rPr dirty="0" sz="1150" spc="25">
                <a:latin typeface="Times New Roman"/>
                <a:cs typeface="Times New Roman"/>
              </a:rPr>
              <a:t>1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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114">
                <a:latin typeface="Times New Roman"/>
                <a:cs typeface="Times New Roman"/>
              </a:rPr>
              <a:t>3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472213" y="2749453"/>
            <a:ext cx="176530" cy="20701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sz="1150" spc="50">
                <a:latin typeface="Symbol"/>
                <a:cs typeface="Symbol"/>
              </a:rPr>
              <a:t></a:t>
            </a:r>
            <a:endParaRPr sz="1150">
              <a:latin typeface="Symbol"/>
              <a:cs typeface="Symbo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01645" y="3224824"/>
            <a:ext cx="5819775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like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below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domain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illustrated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green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below.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01645" y="6231585"/>
            <a:ext cx="5774055" cy="39433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5080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dashed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graph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“bounding”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 </a:t>
            </a:r>
            <a:r>
              <a:rPr dirty="0" sz="1100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illustrate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don’t take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itself.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/>
          <p:nvPr/>
        </p:nvSpPr>
        <p:spPr>
          <a:xfrm>
            <a:off x="896111" y="6832092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5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 txBox="1"/>
          <p:nvPr/>
        </p:nvSpPr>
        <p:spPr>
          <a:xfrm>
            <a:off x="901700" y="7200331"/>
            <a:ext cx="256032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3.</a:t>
            </a:r>
            <a:r>
              <a:rPr dirty="0" sz="1100" spc="-5">
                <a:latin typeface="Calibri"/>
                <a:cs typeface="Calibri"/>
              </a:rPr>
              <a:t> Find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domain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function.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159285" y="7627895"/>
            <a:ext cx="705485" cy="25971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5"/>
              </a:spcBef>
            </a:pPr>
            <a:r>
              <a:rPr dirty="0" baseline="4830" sz="1725" spc="15" i="1">
                <a:latin typeface="Times New Roman"/>
                <a:cs typeface="Times New Roman"/>
              </a:rPr>
              <a:t>f</a:t>
            </a:r>
            <a:r>
              <a:rPr dirty="0" baseline="4830" sz="1725" spc="157" i="1">
                <a:latin typeface="Times New Roman"/>
                <a:cs typeface="Times New Roman"/>
              </a:rPr>
              <a:t> </a:t>
            </a:r>
            <a:r>
              <a:rPr dirty="0" sz="1500" spc="-110">
                <a:latin typeface="Symbol"/>
                <a:cs typeface="Symbol"/>
              </a:rPr>
              <a:t></a:t>
            </a:r>
            <a:r>
              <a:rPr dirty="0" sz="1500" spc="-220">
                <a:latin typeface="Times New Roman"/>
                <a:cs typeface="Times New Roman"/>
              </a:rPr>
              <a:t> </a:t>
            </a:r>
            <a:r>
              <a:rPr dirty="0" baseline="4830" sz="1725" spc="44" i="1">
                <a:latin typeface="Times New Roman"/>
                <a:cs typeface="Times New Roman"/>
              </a:rPr>
              <a:t>x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44">
                <a:latin typeface="Times New Roman"/>
                <a:cs typeface="Times New Roman"/>
              </a:rPr>
              <a:t> </a:t>
            </a:r>
            <a:r>
              <a:rPr dirty="0" baseline="4830" sz="1725" spc="75" i="1">
                <a:latin typeface="Times New Roman"/>
                <a:cs typeface="Times New Roman"/>
              </a:rPr>
              <a:t>y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127">
                <a:latin typeface="Times New Roman"/>
                <a:cs typeface="Times New Roman"/>
              </a:rPr>
              <a:t> </a:t>
            </a:r>
            <a:r>
              <a:rPr dirty="0" baseline="4830" sz="1725" spc="22" i="1">
                <a:latin typeface="Times New Roman"/>
                <a:cs typeface="Times New Roman"/>
              </a:rPr>
              <a:t>z</a:t>
            </a:r>
            <a:r>
              <a:rPr dirty="0" baseline="4830" sz="1725" spc="-254" i="1">
                <a:latin typeface="Times New Roman"/>
                <a:cs typeface="Times New Roman"/>
              </a:rPr>
              <a:t> </a:t>
            </a:r>
            <a:r>
              <a:rPr dirty="0" sz="1500" spc="-110">
                <a:latin typeface="Symbol"/>
                <a:cs typeface="Symbol"/>
              </a:rPr>
              <a:t></a:t>
            </a:r>
            <a:r>
              <a:rPr dirty="0" sz="1500" spc="-114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endParaRPr baseline="4830" sz="1725">
              <a:latin typeface="Symbol"/>
              <a:cs typeface="Symbol"/>
            </a:endParaRPr>
          </a:p>
        </p:txBody>
      </p:sp>
      <p:sp>
        <p:nvSpPr>
          <p:cNvPr id="15" name="object 15"/>
          <p:cNvSpPr/>
          <p:nvPr/>
        </p:nvSpPr>
        <p:spPr>
          <a:xfrm>
            <a:off x="3889336" y="7787593"/>
            <a:ext cx="732790" cy="0"/>
          </a:xfrm>
          <a:custGeom>
            <a:avLst/>
            <a:gdLst/>
            <a:ahLst/>
            <a:cxnLst/>
            <a:rect l="l" t="t" r="r" b="b"/>
            <a:pathLst>
              <a:path w="732789" h="0">
                <a:moveTo>
                  <a:pt x="0" y="0"/>
                </a:moveTo>
                <a:lnTo>
                  <a:pt x="732397" y="0"/>
                </a:lnTo>
              </a:path>
            </a:pathLst>
          </a:custGeom>
          <a:ln w="7369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3867866" y="7779547"/>
            <a:ext cx="780415" cy="20447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20"/>
              </a:spcBef>
            </a:pP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45">
                <a:latin typeface="Times New Roman"/>
                <a:cs typeface="Times New Roman"/>
              </a:rPr>
              <a:t> 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sz="1150" spc="95">
                <a:latin typeface="Times New Roman"/>
                <a:cs typeface="Times New Roman"/>
              </a:rPr>
              <a:t>4</a:t>
            </a:r>
            <a:r>
              <a:rPr dirty="0" sz="1150" spc="15" i="1">
                <a:latin typeface="Times New Roman"/>
                <a:cs typeface="Times New Roman"/>
              </a:rPr>
              <a:t>z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204831" y="7569330"/>
            <a:ext cx="101600" cy="20447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150" spc="20">
                <a:latin typeface="Times New Roman"/>
                <a:cs typeface="Times New Roman"/>
              </a:rPr>
              <a:t>1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01706" y="8161109"/>
            <a:ext cx="5745480" cy="635000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120"/>
              </a:spcBef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much</a:t>
            </a:r>
            <a:r>
              <a:rPr dirty="0" sz="1100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division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</a:t>
            </a:r>
            <a:r>
              <a:rPr dirty="0" sz="1100">
                <a:latin typeface="Calibri"/>
                <a:cs typeface="Calibri"/>
              </a:rPr>
              <a:t> 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need</a:t>
            </a:r>
            <a:r>
              <a:rPr dirty="0" baseline="5050" sz="1650" spc="-7">
                <a:latin typeface="Calibri"/>
                <a:cs typeface="Calibri"/>
              </a:rPr>
              <a:t> to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require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that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whatever</a:t>
            </a:r>
            <a:r>
              <a:rPr dirty="0" baseline="5050" sz="1650" spc="209">
                <a:latin typeface="Calibri"/>
                <a:cs typeface="Calibri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y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1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it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will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need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to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satisfy,</a:t>
            </a:r>
            <a:endParaRPr baseline="5050" sz="1650">
              <a:latin typeface="Calibri"/>
              <a:cs typeface="Calibri"/>
            </a:endParaRPr>
          </a:p>
        </p:txBody>
      </p:sp>
      <p:pic>
        <p:nvPicPr>
          <p:cNvPr id="19" name="object 1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71700" y="3870702"/>
            <a:ext cx="3419474" cy="215264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93819" y="2655049"/>
            <a:ext cx="137455" cy="248206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1086990" y="2704413"/>
            <a:ext cx="2136140" cy="187960"/>
          </a:xfrm>
          <a:custGeom>
            <a:avLst/>
            <a:gdLst/>
            <a:ahLst/>
            <a:cxnLst/>
            <a:rect l="l" t="t" r="r" b="b"/>
            <a:pathLst>
              <a:path w="2136140" h="187960">
                <a:moveTo>
                  <a:pt x="2102543" y="-2"/>
                </a:moveTo>
                <a:lnTo>
                  <a:pt x="33162" y="-2"/>
                </a:lnTo>
                <a:lnTo>
                  <a:pt x="8290" y="41745"/>
                </a:lnTo>
                <a:lnTo>
                  <a:pt x="0" y="93796"/>
                </a:lnTo>
                <a:lnTo>
                  <a:pt x="8290" y="145846"/>
                </a:lnTo>
                <a:lnTo>
                  <a:pt x="33162" y="187594"/>
                </a:lnTo>
                <a:lnTo>
                  <a:pt x="2102543" y="187594"/>
                </a:lnTo>
                <a:lnTo>
                  <a:pt x="2127415" y="145846"/>
                </a:lnTo>
                <a:lnTo>
                  <a:pt x="2135706" y="93796"/>
                </a:lnTo>
                <a:lnTo>
                  <a:pt x="2127415" y="41745"/>
                </a:lnTo>
                <a:lnTo>
                  <a:pt x="2102543" y="-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4" name="object 4"/>
          <p:cNvGrpSpPr/>
          <p:nvPr/>
        </p:nvGrpSpPr>
        <p:grpSpPr>
          <a:xfrm>
            <a:off x="3272075" y="2655049"/>
            <a:ext cx="530225" cy="248285"/>
            <a:chOff x="3272075" y="2655049"/>
            <a:chExt cx="530225" cy="248285"/>
          </a:xfrm>
        </p:grpSpPr>
        <p:sp>
          <p:nvSpPr>
            <p:cNvPr id="5" name="object 5"/>
            <p:cNvSpPr/>
            <p:nvPr/>
          </p:nvSpPr>
          <p:spPr>
            <a:xfrm>
              <a:off x="3272075" y="2686531"/>
              <a:ext cx="319405" cy="208915"/>
            </a:xfrm>
            <a:custGeom>
              <a:avLst/>
              <a:gdLst/>
              <a:ahLst/>
              <a:cxnLst/>
              <a:rect l="l" t="t" r="r" b="b"/>
              <a:pathLst>
                <a:path w="319404" h="208914">
                  <a:moveTo>
                    <a:pt x="283493" y="-2"/>
                  </a:moveTo>
                  <a:lnTo>
                    <a:pt x="35357" y="-2"/>
                  </a:lnTo>
                  <a:lnTo>
                    <a:pt x="11784" y="35811"/>
                  </a:lnTo>
                  <a:lnTo>
                    <a:pt x="-2" y="80412"/>
                  </a:lnTo>
                  <a:lnTo>
                    <a:pt x="-2" y="127943"/>
                  </a:lnTo>
                  <a:lnTo>
                    <a:pt x="11784" y="172544"/>
                  </a:lnTo>
                  <a:lnTo>
                    <a:pt x="35357" y="208358"/>
                  </a:lnTo>
                  <a:lnTo>
                    <a:pt x="283493" y="208358"/>
                  </a:lnTo>
                  <a:lnTo>
                    <a:pt x="307067" y="172544"/>
                  </a:lnTo>
                  <a:lnTo>
                    <a:pt x="318853" y="127943"/>
                  </a:lnTo>
                  <a:lnTo>
                    <a:pt x="318853" y="80412"/>
                  </a:lnTo>
                  <a:lnTo>
                    <a:pt x="307067" y="35811"/>
                  </a:lnTo>
                  <a:lnTo>
                    <a:pt x="283493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3537773" y="2655049"/>
              <a:ext cx="264795" cy="248285"/>
            </a:xfrm>
            <a:custGeom>
              <a:avLst/>
              <a:gdLst/>
              <a:ahLst/>
              <a:cxnLst/>
              <a:rect l="l" t="t" r="r" b="b"/>
              <a:pathLst>
                <a:path w="264795" h="248285">
                  <a:moveTo>
                    <a:pt x="220408" y="-2"/>
                  </a:moveTo>
                  <a:lnTo>
                    <a:pt x="43874" y="-2"/>
                  </a:lnTo>
                  <a:lnTo>
                    <a:pt x="19498" y="34633"/>
                  </a:lnTo>
                  <a:lnTo>
                    <a:pt x="4872" y="77348"/>
                  </a:lnTo>
                  <a:lnTo>
                    <a:pt x="-2" y="124101"/>
                  </a:lnTo>
                  <a:lnTo>
                    <a:pt x="4872" y="170854"/>
                  </a:lnTo>
                  <a:lnTo>
                    <a:pt x="19498" y="213568"/>
                  </a:lnTo>
                  <a:lnTo>
                    <a:pt x="43874" y="248204"/>
                  </a:lnTo>
                  <a:lnTo>
                    <a:pt x="220408" y="248204"/>
                  </a:lnTo>
                  <a:lnTo>
                    <a:pt x="244784" y="213568"/>
                  </a:lnTo>
                  <a:lnTo>
                    <a:pt x="259409" y="170854"/>
                  </a:lnTo>
                  <a:lnTo>
                    <a:pt x="264285" y="124101"/>
                  </a:lnTo>
                  <a:lnTo>
                    <a:pt x="259409" y="77348"/>
                  </a:lnTo>
                  <a:lnTo>
                    <a:pt x="244784" y="34633"/>
                  </a:lnTo>
                  <a:lnTo>
                    <a:pt x="220408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" name="object 7"/>
          <p:cNvSpPr/>
          <p:nvPr/>
        </p:nvSpPr>
        <p:spPr>
          <a:xfrm>
            <a:off x="3756988" y="2704504"/>
            <a:ext cx="2697480" cy="187960"/>
          </a:xfrm>
          <a:custGeom>
            <a:avLst/>
            <a:gdLst/>
            <a:ahLst/>
            <a:cxnLst/>
            <a:rect l="l" t="t" r="r" b="b"/>
            <a:pathLst>
              <a:path w="2697479" h="187960">
                <a:moveTo>
                  <a:pt x="2664240" y="-2"/>
                </a:moveTo>
                <a:lnTo>
                  <a:pt x="33160" y="-2"/>
                </a:lnTo>
                <a:lnTo>
                  <a:pt x="8288" y="41745"/>
                </a:lnTo>
                <a:lnTo>
                  <a:pt x="-2" y="93796"/>
                </a:lnTo>
                <a:lnTo>
                  <a:pt x="8288" y="145846"/>
                </a:lnTo>
                <a:lnTo>
                  <a:pt x="33160" y="187595"/>
                </a:lnTo>
                <a:lnTo>
                  <a:pt x="2664240" y="187595"/>
                </a:lnTo>
                <a:lnTo>
                  <a:pt x="2689112" y="145846"/>
                </a:lnTo>
                <a:lnTo>
                  <a:pt x="2697403" y="93796"/>
                </a:lnTo>
                <a:lnTo>
                  <a:pt x="2689112" y="41745"/>
                </a:lnTo>
                <a:lnTo>
                  <a:pt x="2664240" y="-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881182" y="2939213"/>
            <a:ext cx="990600" cy="187960"/>
          </a:xfrm>
          <a:custGeom>
            <a:avLst/>
            <a:gdLst/>
            <a:ahLst/>
            <a:cxnLst/>
            <a:rect l="l" t="t" r="r" b="b"/>
            <a:pathLst>
              <a:path w="990600" h="187960">
                <a:moveTo>
                  <a:pt x="956946" y="-1"/>
                </a:moveTo>
                <a:lnTo>
                  <a:pt x="33163" y="-1"/>
                </a:lnTo>
                <a:lnTo>
                  <a:pt x="8290" y="41746"/>
                </a:lnTo>
                <a:lnTo>
                  <a:pt x="0" y="93796"/>
                </a:lnTo>
                <a:lnTo>
                  <a:pt x="8290" y="145847"/>
                </a:lnTo>
                <a:lnTo>
                  <a:pt x="33163" y="187595"/>
                </a:lnTo>
                <a:lnTo>
                  <a:pt x="956946" y="187595"/>
                </a:lnTo>
                <a:lnTo>
                  <a:pt x="981818" y="145847"/>
                </a:lnTo>
                <a:lnTo>
                  <a:pt x="990109" y="93796"/>
                </a:lnTo>
                <a:lnTo>
                  <a:pt x="981818" y="41746"/>
                </a:lnTo>
                <a:lnTo>
                  <a:pt x="956946" y="-1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3008741" y="6607468"/>
            <a:ext cx="2712085" cy="187960"/>
          </a:xfrm>
          <a:custGeom>
            <a:avLst/>
            <a:gdLst/>
            <a:ahLst/>
            <a:cxnLst/>
            <a:rect l="l" t="t" r="r" b="b"/>
            <a:pathLst>
              <a:path w="2712085" h="187959">
                <a:moveTo>
                  <a:pt x="2678607" y="3"/>
                </a:moveTo>
                <a:lnTo>
                  <a:pt x="33161" y="3"/>
                </a:lnTo>
                <a:lnTo>
                  <a:pt x="8289" y="41750"/>
                </a:lnTo>
                <a:lnTo>
                  <a:pt x="0" y="93799"/>
                </a:lnTo>
                <a:lnTo>
                  <a:pt x="8289" y="145848"/>
                </a:lnTo>
                <a:lnTo>
                  <a:pt x="33161" y="187595"/>
                </a:lnTo>
                <a:lnTo>
                  <a:pt x="2678607" y="187595"/>
                </a:lnTo>
                <a:lnTo>
                  <a:pt x="2703479" y="145848"/>
                </a:lnTo>
                <a:lnTo>
                  <a:pt x="2711769" y="93799"/>
                </a:lnTo>
                <a:lnTo>
                  <a:pt x="2703479" y="41750"/>
                </a:lnTo>
                <a:lnTo>
                  <a:pt x="2678607" y="3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0" name="object 10"/>
          <p:cNvGrpSpPr/>
          <p:nvPr/>
        </p:nvGrpSpPr>
        <p:grpSpPr>
          <a:xfrm>
            <a:off x="2685325" y="6589373"/>
            <a:ext cx="367665" cy="210185"/>
            <a:chOff x="2685325" y="6589373"/>
            <a:chExt cx="367665" cy="210185"/>
          </a:xfrm>
        </p:grpSpPr>
        <p:sp>
          <p:nvSpPr>
            <p:cNvPr id="11" name="object 11"/>
            <p:cNvSpPr/>
            <p:nvPr/>
          </p:nvSpPr>
          <p:spPr>
            <a:xfrm>
              <a:off x="2906316" y="6589373"/>
              <a:ext cx="146685" cy="210185"/>
            </a:xfrm>
            <a:custGeom>
              <a:avLst/>
              <a:gdLst/>
              <a:ahLst/>
              <a:cxnLst/>
              <a:rect l="l" t="t" r="r" b="b"/>
              <a:pathLst>
                <a:path w="146685" h="210184">
                  <a:moveTo>
                    <a:pt x="110966" y="3"/>
                  </a:moveTo>
                  <a:lnTo>
                    <a:pt x="35583" y="3"/>
                  </a:lnTo>
                  <a:lnTo>
                    <a:pt x="11860" y="36043"/>
                  </a:lnTo>
                  <a:lnTo>
                    <a:pt x="0" y="80926"/>
                  </a:lnTo>
                  <a:lnTo>
                    <a:pt x="0" y="128757"/>
                  </a:lnTo>
                  <a:lnTo>
                    <a:pt x="11860" y="173640"/>
                  </a:lnTo>
                  <a:lnTo>
                    <a:pt x="35583" y="209679"/>
                  </a:lnTo>
                  <a:lnTo>
                    <a:pt x="110966" y="209679"/>
                  </a:lnTo>
                  <a:lnTo>
                    <a:pt x="134689" y="173640"/>
                  </a:lnTo>
                  <a:lnTo>
                    <a:pt x="146550" y="128757"/>
                  </a:lnTo>
                  <a:lnTo>
                    <a:pt x="146550" y="80926"/>
                  </a:lnTo>
                  <a:lnTo>
                    <a:pt x="134689" y="36043"/>
                  </a:lnTo>
                  <a:lnTo>
                    <a:pt x="110966" y="3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2790404" y="6594822"/>
              <a:ext cx="150495" cy="191135"/>
            </a:xfrm>
            <a:custGeom>
              <a:avLst/>
              <a:gdLst/>
              <a:ahLst/>
              <a:cxnLst/>
              <a:rect l="l" t="t" r="r" b="b"/>
              <a:pathLst>
                <a:path w="150494" h="191134">
                  <a:moveTo>
                    <a:pt x="116477" y="3"/>
                  </a:moveTo>
                  <a:lnTo>
                    <a:pt x="33708" y="3"/>
                  </a:lnTo>
                  <a:lnTo>
                    <a:pt x="8426" y="42438"/>
                  </a:lnTo>
                  <a:lnTo>
                    <a:pt x="0" y="95345"/>
                  </a:lnTo>
                  <a:lnTo>
                    <a:pt x="8426" y="148252"/>
                  </a:lnTo>
                  <a:lnTo>
                    <a:pt x="33708" y="190687"/>
                  </a:lnTo>
                  <a:lnTo>
                    <a:pt x="116477" y="190687"/>
                  </a:lnTo>
                  <a:lnTo>
                    <a:pt x="141759" y="148252"/>
                  </a:lnTo>
                  <a:lnTo>
                    <a:pt x="150186" y="95345"/>
                  </a:lnTo>
                  <a:lnTo>
                    <a:pt x="141759" y="42438"/>
                  </a:lnTo>
                  <a:lnTo>
                    <a:pt x="116477" y="3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2685325" y="6592020"/>
              <a:ext cx="137795" cy="207645"/>
            </a:xfrm>
            <a:custGeom>
              <a:avLst/>
              <a:gdLst/>
              <a:ahLst/>
              <a:cxnLst/>
              <a:rect l="l" t="t" r="r" b="b"/>
              <a:pathLst>
                <a:path w="137794" h="207645">
                  <a:moveTo>
                    <a:pt x="102074" y="3"/>
                  </a:moveTo>
                  <a:lnTo>
                    <a:pt x="35134" y="3"/>
                  </a:lnTo>
                  <a:lnTo>
                    <a:pt x="11710" y="35587"/>
                  </a:lnTo>
                  <a:lnTo>
                    <a:pt x="0" y="79904"/>
                  </a:lnTo>
                  <a:lnTo>
                    <a:pt x="0" y="127131"/>
                  </a:lnTo>
                  <a:lnTo>
                    <a:pt x="11710" y="171448"/>
                  </a:lnTo>
                  <a:lnTo>
                    <a:pt x="35134" y="207033"/>
                  </a:lnTo>
                  <a:lnTo>
                    <a:pt x="102074" y="207033"/>
                  </a:lnTo>
                  <a:lnTo>
                    <a:pt x="125497" y="171448"/>
                  </a:lnTo>
                  <a:lnTo>
                    <a:pt x="137209" y="127131"/>
                  </a:lnTo>
                  <a:lnTo>
                    <a:pt x="137209" y="79904"/>
                  </a:lnTo>
                  <a:lnTo>
                    <a:pt x="125497" y="35587"/>
                  </a:lnTo>
                  <a:lnTo>
                    <a:pt x="102074" y="3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4" name="object 14"/>
          <p:cNvSpPr/>
          <p:nvPr/>
        </p:nvSpPr>
        <p:spPr>
          <a:xfrm>
            <a:off x="881237" y="6607316"/>
            <a:ext cx="1809750" cy="187960"/>
          </a:xfrm>
          <a:custGeom>
            <a:avLst/>
            <a:gdLst/>
            <a:ahLst/>
            <a:cxnLst/>
            <a:rect l="l" t="t" r="r" b="b"/>
            <a:pathLst>
              <a:path w="1809750" h="187959">
                <a:moveTo>
                  <a:pt x="1776858" y="3"/>
                </a:moveTo>
                <a:lnTo>
                  <a:pt x="33162" y="3"/>
                </a:lnTo>
                <a:lnTo>
                  <a:pt x="8290" y="41750"/>
                </a:lnTo>
                <a:lnTo>
                  <a:pt x="0" y="93799"/>
                </a:lnTo>
                <a:lnTo>
                  <a:pt x="8290" y="145848"/>
                </a:lnTo>
                <a:lnTo>
                  <a:pt x="33162" y="187595"/>
                </a:lnTo>
                <a:lnTo>
                  <a:pt x="1776858" y="182547"/>
                </a:lnTo>
                <a:lnTo>
                  <a:pt x="1801061" y="141923"/>
                </a:lnTo>
                <a:lnTo>
                  <a:pt x="1809128" y="91274"/>
                </a:lnTo>
                <a:lnTo>
                  <a:pt x="1801061" y="40626"/>
                </a:lnTo>
                <a:lnTo>
                  <a:pt x="1776858" y="3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3197395" y="6412287"/>
            <a:ext cx="3689350" cy="187960"/>
          </a:xfrm>
          <a:custGeom>
            <a:avLst/>
            <a:gdLst/>
            <a:ahLst/>
            <a:cxnLst/>
            <a:rect l="l" t="t" r="r" b="b"/>
            <a:pathLst>
              <a:path w="3689350" h="187959">
                <a:moveTo>
                  <a:pt x="3655623" y="6"/>
                </a:moveTo>
                <a:lnTo>
                  <a:pt x="33162" y="6"/>
                </a:lnTo>
                <a:lnTo>
                  <a:pt x="8289" y="41753"/>
                </a:lnTo>
                <a:lnTo>
                  <a:pt x="0" y="93802"/>
                </a:lnTo>
                <a:lnTo>
                  <a:pt x="8289" y="145851"/>
                </a:lnTo>
                <a:lnTo>
                  <a:pt x="33162" y="187598"/>
                </a:lnTo>
                <a:lnTo>
                  <a:pt x="3655623" y="187598"/>
                </a:lnTo>
                <a:lnTo>
                  <a:pt x="3680496" y="145851"/>
                </a:lnTo>
                <a:lnTo>
                  <a:pt x="3688787" y="93802"/>
                </a:lnTo>
                <a:lnTo>
                  <a:pt x="3680496" y="41753"/>
                </a:lnTo>
                <a:lnTo>
                  <a:pt x="3655623" y="6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4973764" y="2293111"/>
            <a:ext cx="158115" cy="0"/>
          </a:xfrm>
          <a:custGeom>
            <a:avLst/>
            <a:gdLst/>
            <a:ahLst/>
            <a:cxnLst/>
            <a:rect l="l" t="t" r="r" b="b"/>
            <a:pathLst>
              <a:path w="158114" h="0">
                <a:moveTo>
                  <a:pt x="0" y="0"/>
                </a:moveTo>
                <a:lnTo>
                  <a:pt x="157559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5274198" y="2293111"/>
            <a:ext cx="167640" cy="0"/>
          </a:xfrm>
          <a:custGeom>
            <a:avLst/>
            <a:gdLst/>
            <a:ahLst/>
            <a:cxnLst/>
            <a:rect l="l" t="t" r="r" b="b"/>
            <a:pathLst>
              <a:path w="167639" h="0">
                <a:moveTo>
                  <a:pt x="0" y="0"/>
                </a:moveTo>
                <a:lnTo>
                  <a:pt x="167084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 txBox="1"/>
          <p:nvPr/>
        </p:nvSpPr>
        <p:spPr>
          <a:xfrm>
            <a:off x="2792935" y="2162141"/>
            <a:ext cx="35623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298450" algn="l"/>
              </a:tabLst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r>
              <a:rPr dirty="0" sz="700" spc="-5">
                <a:latin typeface="Times New Roman"/>
                <a:cs typeface="Times New Roman"/>
              </a:rPr>
              <a:t>	</a:t>
            </a: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5003925" y="2285172"/>
            <a:ext cx="407034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17500" algn="l"/>
              </a:tabLst>
            </a:pPr>
            <a:r>
              <a:rPr dirty="0" sz="1200">
                <a:latin typeface="Times New Roman"/>
                <a:cs typeface="Times New Roman"/>
              </a:rPr>
              <a:t>4	4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863600" y="915160"/>
            <a:ext cx="5085715" cy="129540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 marL="514984">
              <a:lnSpc>
                <a:spcPct val="100000"/>
              </a:lnSpc>
              <a:spcBef>
                <a:spcPts val="100"/>
              </a:spcBef>
            </a:pPr>
            <a:r>
              <a:rPr dirty="0" sz="1200" spc="50" i="1">
                <a:latin typeface="Times New Roman"/>
                <a:cs typeface="Times New Roman"/>
              </a:rPr>
              <a:t>x</a:t>
            </a:r>
            <a:r>
              <a:rPr dirty="0" baseline="43650" sz="1050" spc="-15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52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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70" i="1">
                <a:latin typeface="Times New Roman"/>
                <a:cs typeface="Times New Roman"/>
              </a:rPr>
              <a:t>y</a:t>
            </a:r>
            <a:r>
              <a:rPr dirty="0" baseline="43650" sz="1050" spc="-15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52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60">
                <a:latin typeface="Times New Roman"/>
                <a:cs typeface="Times New Roman"/>
              </a:rPr>
              <a:t>4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1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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 marL="50800" marR="30480">
              <a:lnSpc>
                <a:spcPct val="219000"/>
              </a:lnSpc>
              <a:spcBef>
                <a:spcPts val="75"/>
              </a:spcBef>
            </a:pP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only </a:t>
            </a:r>
            <a:r>
              <a:rPr dirty="0" sz="1100" spc="-5">
                <a:latin typeface="Calibri"/>
                <a:cs typeface="Calibri"/>
              </a:rPr>
              <a:t>condition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meet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domain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 </a:t>
            </a:r>
            <a:r>
              <a:rPr dirty="0" sz="1100">
                <a:latin typeface="Calibri"/>
                <a:cs typeface="Calibri"/>
              </a:rPr>
              <a:t> 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little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rewriting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attempt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identify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domain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5">
                <a:latin typeface="Calibri"/>
                <a:cs typeface="Calibri"/>
              </a:rPr>
              <a:t> little </a:t>
            </a:r>
            <a:r>
              <a:rPr dirty="0" sz="1100">
                <a:latin typeface="Calibri"/>
                <a:cs typeface="Calibri"/>
              </a:rPr>
              <a:t>better.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000">
              <a:latin typeface="Calibri"/>
              <a:cs typeface="Calibri"/>
            </a:endParaRPr>
          </a:p>
          <a:p>
            <a:pPr algn="r" marR="521334">
              <a:lnSpc>
                <a:spcPct val="100000"/>
              </a:lnSpc>
              <a:tabLst>
                <a:tab pos="307340" algn="l"/>
              </a:tabLst>
            </a:pPr>
            <a:r>
              <a:rPr dirty="0" baseline="-25462" sz="1800" spc="37" i="1">
                <a:latin typeface="Times New Roman"/>
                <a:cs typeface="Times New Roman"/>
              </a:rPr>
              <a:t>x</a:t>
            </a:r>
            <a:r>
              <a:rPr dirty="0" sz="700" spc="25">
                <a:latin typeface="Times New Roman"/>
                <a:cs typeface="Times New Roman"/>
              </a:rPr>
              <a:t>2	</a:t>
            </a:r>
            <a:r>
              <a:rPr dirty="0" baseline="-25462" sz="1800" spc="52" i="1">
                <a:latin typeface="Times New Roman"/>
                <a:cs typeface="Times New Roman"/>
              </a:rPr>
              <a:t>y</a:t>
            </a:r>
            <a:r>
              <a:rPr dirty="0" sz="700" spc="3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315495" y="2166110"/>
            <a:ext cx="294322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407795" algn="l"/>
                <a:tab pos="2329180" algn="l"/>
                <a:tab pos="2846705" algn="l"/>
              </a:tabLst>
            </a:pPr>
            <a:r>
              <a:rPr dirty="0" sz="1200" spc="75">
                <a:latin typeface="Times New Roman"/>
                <a:cs typeface="Times New Roman"/>
              </a:rPr>
              <a:t>4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</a:t>
            </a:r>
            <a:r>
              <a:rPr dirty="0" sz="1200" spc="-5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Symbol"/>
                <a:cs typeface="Symbol"/>
              </a:rPr>
              <a:t></a:t>
            </a:r>
            <a:r>
              <a:rPr dirty="0" sz="1200" i="1">
                <a:latin typeface="Times New Roman"/>
                <a:cs typeface="Times New Roman"/>
              </a:rPr>
              <a:t>x </a:t>
            </a:r>
            <a:r>
              <a:rPr dirty="0" sz="1200" spc="12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1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	</a:t>
            </a:r>
            <a:r>
              <a:rPr dirty="0" sz="1200">
                <a:latin typeface="Symbol"/>
                <a:cs typeface="Symbol"/>
              </a:rPr>
              <a:t>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spc="295">
                <a:latin typeface="Symbol"/>
                <a:cs typeface="Symbol"/>
              </a:rPr>
              <a:t>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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901645" y="2580278"/>
            <a:ext cx="5532120" cy="543560"/>
          </a:xfrm>
          <a:prstGeom prst="rect">
            <a:avLst/>
          </a:prstGeom>
        </p:spPr>
        <p:txBody>
          <a:bodyPr wrap="square" lIns="0" tIns="31114" rIns="0" bIns="0" rtlCol="0" vert="horz">
            <a:spAutoFit/>
          </a:bodyPr>
          <a:lstStyle/>
          <a:p>
            <a:pPr marL="12700" marR="5080">
              <a:lnSpc>
                <a:spcPct val="118100"/>
              </a:lnSpc>
              <a:spcBef>
                <a:spcPts val="244"/>
              </a:spcBef>
            </a:pPr>
            <a:r>
              <a:rPr dirty="0" baseline="5050" sz="1650">
                <a:latin typeface="Calibri"/>
                <a:cs typeface="Calibri"/>
              </a:rPr>
              <a:t>So, </a:t>
            </a:r>
            <a:r>
              <a:rPr dirty="0" baseline="5050" sz="1650" spc="-7">
                <a:latin typeface="Calibri"/>
                <a:cs typeface="Calibri"/>
              </a:rPr>
              <a:t>it looks like </a:t>
            </a:r>
            <a:r>
              <a:rPr dirty="0" baseline="5050" sz="1650">
                <a:latin typeface="Calibri"/>
                <a:cs typeface="Calibri"/>
              </a:rPr>
              <a:t>we need to avoid </a:t>
            </a:r>
            <a:r>
              <a:rPr dirty="0" baseline="5050" sz="1650" spc="-7">
                <a:latin typeface="Calibri"/>
                <a:cs typeface="Calibri"/>
              </a:rPr>
              <a:t>points,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1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 </a:t>
            </a:r>
            <a:r>
              <a:rPr dirty="0" baseline="4629" sz="1800" spc="7" i="1">
                <a:latin typeface="Times New Roman"/>
                <a:cs typeface="Times New Roman"/>
              </a:rPr>
              <a:t>y</a:t>
            </a:r>
            <a:r>
              <a:rPr dirty="0" baseline="4629" sz="1800" spc="7">
                <a:latin typeface="Times New Roman"/>
                <a:cs typeface="Times New Roman"/>
              </a:rPr>
              <a:t>, </a:t>
            </a:r>
            <a:r>
              <a:rPr dirty="0" baseline="4629" sz="1800" spc="-7" i="1">
                <a:latin typeface="Times New Roman"/>
                <a:cs typeface="Times New Roman"/>
              </a:rPr>
              <a:t>z </a:t>
            </a:r>
            <a:r>
              <a:rPr dirty="0" sz="1600" spc="-5">
                <a:latin typeface="Symbol"/>
                <a:cs typeface="Symbol"/>
              </a:rPr>
              <a:t></a:t>
            </a:r>
            <a:r>
              <a:rPr dirty="0" baseline="5050" sz="1650" spc="-7">
                <a:latin typeface="Calibri"/>
                <a:cs typeface="Calibri"/>
              </a:rPr>
              <a:t>, that are </a:t>
            </a:r>
            <a:r>
              <a:rPr dirty="0" baseline="5050" sz="1650">
                <a:latin typeface="Calibri"/>
                <a:cs typeface="Calibri"/>
              </a:rPr>
              <a:t>on </a:t>
            </a:r>
            <a:r>
              <a:rPr dirty="0" baseline="5050" sz="1650" spc="-7">
                <a:latin typeface="Calibri"/>
                <a:cs typeface="Calibri"/>
              </a:rPr>
              <a:t>the elliptic paraboloid given by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above.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3" name="object 23"/>
          <p:cNvSpPr/>
          <p:nvPr/>
        </p:nvSpPr>
        <p:spPr>
          <a:xfrm>
            <a:off x="896111" y="3329940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8"/>
                </a:lnTo>
                <a:lnTo>
                  <a:pt x="5980176" y="18288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24" name="object 24"/>
          <p:cNvSpPr txBox="1"/>
          <p:nvPr/>
        </p:nvSpPr>
        <p:spPr>
          <a:xfrm>
            <a:off x="901700" y="3698178"/>
            <a:ext cx="2560320" cy="19367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4.</a:t>
            </a:r>
            <a:r>
              <a:rPr dirty="0" sz="1100" spc="-5">
                <a:latin typeface="Calibri"/>
                <a:cs typeface="Calibri"/>
              </a:rPr>
              <a:t> Find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domain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function.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3614705" y="4282999"/>
            <a:ext cx="93345" cy="0"/>
          </a:xfrm>
          <a:custGeom>
            <a:avLst/>
            <a:gdLst/>
            <a:ahLst/>
            <a:cxnLst/>
            <a:rect l="l" t="t" r="r" b="b"/>
            <a:pathLst>
              <a:path w="93345" h="0">
                <a:moveTo>
                  <a:pt x="0" y="0"/>
                </a:moveTo>
                <a:lnTo>
                  <a:pt x="92868" y="0"/>
                </a:lnTo>
              </a:path>
            </a:pathLst>
          </a:custGeom>
          <a:ln w="7297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grpSp>
        <p:nvGrpSpPr>
          <p:cNvPr id="26" name="object 26"/>
          <p:cNvGrpSpPr/>
          <p:nvPr/>
        </p:nvGrpSpPr>
        <p:grpSpPr>
          <a:xfrm>
            <a:off x="3852829" y="4174691"/>
            <a:ext cx="405765" cy="189230"/>
            <a:chOff x="3852829" y="4174691"/>
            <a:chExt cx="405765" cy="189230"/>
          </a:xfrm>
        </p:grpSpPr>
        <p:sp>
          <p:nvSpPr>
            <p:cNvPr id="27" name="object 27"/>
            <p:cNvSpPr/>
            <p:nvPr/>
          </p:nvSpPr>
          <p:spPr>
            <a:xfrm>
              <a:off x="3854020" y="4293369"/>
              <a:ext cx="15875" cy="10160"/>
            </a:xfrm>
            <a:custGeom>
              <a:avLst/>
              <a:gdLst/>
              <a:ahLst/>
              <a:cxnLst/>
              <a:rect l="l" t="t" r="r" b="b"/>
              <a:pathLst>
                <a:path w="15875" h="10160">
                  <a:moveTo>
                    <a:pt x="0" y="9985"/>
                  </a:moveTo>
                  <a:lnTo>
                    <a:pt x="154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8" name="object 28"/>
            <p:cNvSpPr/>
            <p:nvPr/>
          </p:nvSpPr>
          <p:spPr>
            <a:xfrm>
              <a:off x="3869499" y="4293369"/>
              <a:ext cx="37465" cy="70485"/>
            </a:xfrm>
            <a:custGeom>
              <a:avLst/>
              <a:gdLst/>
              <a:ahLst/>
              <a:cxnLst/>
              <a:rect l="l" t="t" r="r" b="b"/>
              <a:pathLst>
                <a:path w="37464" h="70485">
                  <a:moveTo>
                    <a:pt x="0" y="0"/>
                  </a:moveTo>
                  <a:lnTo>
                    <a:pt x="36909" y="7028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29" name="object 29"/>
            <p:cNvSpPr/>
            <p:nvPr/>
          </p:nvSpPr>
          <p:spPr>
            <a:xfrm>
              <a:off x="3906408" y="4178148"/>
              <a:ext cx="40640" cy="186055"/>
            </a:xfrm>
            <a:custGeom>
              <a:avLst/>
              <a:gdLst/>
              <a:ahLst/>
              <a:cxnLst/>
              <a:rect l="l" t="t" r="r" b="b"/>
              <a:pathLst>
                <a:path w="40639" h="186054">
                  <a:moveTo>
                    <a:pt x="0" y="185506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3946889" y="4178148"/>
              <a:ext cx="311785" cy="0"/>
            </a:xfrm>
            <a:custGeom>
              <a:avLst/>
              <a:gdLst/>
              <a:ahLst/>
              <a:cxnLst/>
              <a:rect l="l" t="t" r="r" b="b"/>
              <a:pathLst>
                <a:path w="311785" h="0">
                  <a:moveTo>
                    <a:pt x="0" y="0"/>
                  </a:moveTo>
                  <a:lnTo>
                    <a:pt x="3115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3852829" y="4174691"/>
              <a:ext cx="405765" cy="189230"/>
            </a:xfrm>
            <a:custGeom>
              <a:avLst/>
              <a:gdLst/>
              <a:ahLst/>
              <a:cxnLst/>
              <a:rect l="l" t="t" r="r" b="b"/>
              <a:pathLst>
                <a:path w="405764" h="189229">
                  <a:moveTo>
                    <a:pt x="57546" y="188964"/>
                  </a:moveTo>
                  <a:lnTo>
                    <a:pt x="50007" y="188964"/>
                  </a:lnTo>
                  <a:lnTo>
                    <a:pt x="12701" y="124056"/>
                  </a:lnTo>
                  <a:lnTo>
                    <a:pt x="2778" y="130968"/>
                  </a:lnTo>
                  <a:lnTo>
                    <a:pt x="0" y="126744"/>
                  </a:lnTo>
                  <a:lnTo>
                    <a:pt x="21035" y="113686"/>
                  </a:lnTo>
                  <a:lnTo>
                    <a:pt x="53578" y="172449"/>
                  </a:lnTo>
                  <a:lnTo>
                    <a:pt x="91281" y="0"/>
                  </a:lnTo>
                  <a:lnTo>
                    <a:pt x="405606" y="0"/>
                  </a:lnTo>
                  <a:lnTo>
                    <a:pt x="405606" y="7297"/>
                  </a:lnTo>
                  <a:lnTo>
                    <a:pt x="96838" y="7297"/>
                  </a:lnTo>
                  <a:lnTo>
                    <a:pt x="57546" y="18896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32" name="object 32"/>
          <p:cNvGrpSpPr/>
          <p:nvPr/>
        </p:nvGrpSpPr>
        <p:grpSpPr>
          <a:xfrm>
            <a:off x="4401310" y="4174694"/>
            <a:ext cx="367665" cy="159385"/>
            <a:chOff x="4401310" y="4174694"/>
            <a:chExt cx="367665" cy="159385"/>
          </a:xfrm>
        </p:grpSpPr>
        <p:sp>
          <p:nvSpPr>
            <p:cNvPr id="33" name="object 33"/>
            <p:cNvSpPr/>
            <p:nvPr/>
          </p:nvSpPr>
          <p:spPr>
            <a:xfrm>
              <a:off x="4402502" y="4274935"/>
              <a:ext cx="15875" cy="8890"/>
            </a:xfrm>
            <a:custGeom>
              <a:avLst/>
              <a:gdLst/>
              <a:ahLst/>
              <a:cxnLst/>
              <a:rect l="l" t="t" r="r" b="b"/>
              <a:pathLst>
                <a:path w="15875" h="8889">
                  <a:moveTo>
                    <a:pt x="0" y="8449"/>
                  </a:moveTo>
                  <a:lnTo>
                    <a:pt x="154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4" name="object 34"/>
            <p:cNvSpPr/>
            <p:nvPr/>
          </p:nvSpPr>
          <p:spPr>
            <a:xfrm>
              <a:off x="4417980" y="4274935"/>
              <a:ext cx="37465" cy="59055"/>
            </a:xfrm>
            <a:custGeom>
              <a:avLst/>
              <a:gdLst/>
              <a:ahLst/>
              <a:cxnLst/>
              <a:rect l="l" t="t" r="r" b="b"/>
              <a:pathLst>
                <a:path w="37464" h="59054">
                  <a:moveTo>
                    <a:pt x="0" y="0"/>
                  </a:moveTo>
                  <a:lnTo>
                    <a:pt x="36909" y="58763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5" name="object 35"/>
            <p:cNvSpPr/>
            <p:nvPr/>
          </p:nvSpPr>
          <p:spPr>
            <a:xfrm>
              <a:off x="4454889" y="4178149"/>
              <a:ext cx="40640" cy="155575"/>
            </a:xfrm>
            <a:custGeom>
              <a:avLst/>
              <a:gdLst/>
              <a:ahLst/>
              <a:cxnLst/>
              <a:rect l="l" t="t" r="r" b="b"/>
              <a:pathLst>
                <a:path w="40639" h="155575">
                  <a:moveTo>
                    <a:pt x="0" y="155549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6" name="object 36"/>
            <p:cNvSpPr/>
            <p:nvPr/>
          </p:nvSpPr>
          <p:spPr>
            <a:xfrm>
              <a:off x="4495370" y="4178150"/>
              <a:ext cx="273685" cy="0"/>
            </a:xfrm>
            <a:custGeom>
              <a:avLst/>
              <a:gdLst/>
              <a:ahLst/>
              <a:cxnLst/>
              <a:rect l="l" t="t" r="r" b="b"/>
              <a:pathLst>
                <a:path w="273685" h="0">
                  <a:moveTo>
                    <a:pt x="0" y="0"/>
                  </a:moveTo>
                  <a:lnTo>
                    <a:pt x="273446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37" name="object 37"/>
            <p:cNvSpPr/>
            <p:nvPr/>
          </p:nvSpPr>
          <p:spPr>
            <a:xfrm>
              <a:off x="4401310" y="4174694"/>
              <a:ext cx="367665" cy="159385"/>
            </a:xfrm>
            <a:custGeom>
              <a:avLst/>
              <a:gdLst/>
              <a:ahLst/>
              <a:cxnLst/>
              <a:rect l="l" t="t" r="r" b="b"/>
              <a:pathLst>
                <a:path w="367664" h="159385">
                  <a:moveTo>
                    <a:pt x="57546" y="159005"/>
                  </a:moveTo>
                  <a:lnTo>
                    <a:pt x="50007" y="159005"/>
                  </a:lnTo>
                  <a:lnTo>
                    <a:pt x="12701" y="104850"/>
                  </a:lnTo>
                  <a:lnTo>
                    <a:pt x="2381" y="110995"/>
                  </a:lnTo>
                  <a:lnTo>
                    <a:pt x="0" y="106772"/>
                  </a:lnTo>
                  <a:lnTo>
                    <a:pt x="21034" y="95633"/>
                  </a:lnTo>
                  <a:lnTo>
                    <a:pt x="53975" y="143642"/>
                  </a:lnTo>
                  <a:lnTo>
                    <a:pt x="91281" y="0"/>
                  </a:lnTo>
                  <a:lnTo>
                    <a:pt x="367507" y="0"/>
                  </a:lnTo>
                  <a:lnTo>
                    <a:pt x="367507" y="7296"/>
                  </a:lnTo>
                  <a:lnTo>
                    <a:pt x="96838" y="7296"/>
                  </a:lnTo>
                  <a:lnTo>
                    <a:pt x="57546" y="159005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8" name="object 38"/>
          <p:cNvSpPr txBox="1"/>
          <p:nvPr/>
        </p:nvSpPr>
        <p:spPr>
          <a:xfrm>
            <a:off x="3618673" y="4274915"/>
            <a:ext cx="93345" cy="2025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 sz="1150" spc="20" i="1">
                <a:latin typeface="Times New Roman"/>
                <a:cs typeface="Times New Roman"/>
              </a:rPr>
              <a:t>x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2973354" y="4124732"/>
            <a:ext cx="1840864" cy="25781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20"/>
              </a:spcBef>
              <a:tabLst>
                <a:tab pos="994410" algn="l"/>
                <a:tab pos="1535430" algn="l"/>
              </a:tabLst>
            </a:pPr>
            <a:r>
              <a:rPr dirty="0" baseline="4830" sz="1725" spc="15" i="1">
                <a:latin typeface="Times New Roman"/>
                <a:cs typeface="Times New Roman"/>
              </a:rPr>
              <a:t>f</a:t>
            </a:r>
            <a:r>
              <a:rPr dirty="0" baseline="4830" sz="1725" spc="165" i="1">
                <a:latin typeface="Times New Roman"/>
                <a:cs typeface="Times New Roman"/>
              </a:rPr>
              <a:t> </a:t>
            </a:r>
            <a:r>
              <a:rPr dirty="0" sz="1500" spc="-110">
                <a:latin typeface="Symbol"/>
                <a:cs typeface="Symbol"/>
              </a:rPr>
              <a:t></a:t>
            </a:r>
            <a:r>
              <a:rPr dirty="0" sz="1500" spc="-220">
                <a:latin typeface="Times New Roman"/>
                <a:cs typeface="Times New Roman"/>
              </a:rPr>
              <a:t> </a:t>
            </a:r>
            <a:r>
              <a:rPr dirty="0" baseline="4830" sz="1725" spc="44" i="1">
                <a:latin typeface="Times New Roman"/>
                <a:cs typeface="Times New Roman"/>
              </a:rPr>
              <a:t>x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37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270" i="1">
                <a:latin typeface="Times New Roman"/>
                <a:cs typeface="Times New Roman"/>
              </a:rPr>
              <a:t> </a:t>
            </a:r>
            <a:r>
              <a:rPr dirty="0" sz="1500" spc="-110">
                <a:latin typeface="Symbol"/>
                <a:cs typeface="Symbol"/>
              </a:rPr>
              <a:t></a:t>
            </a:r>
            <a:r>
              <a:rPr dirty="0" sz="1500" spc="-110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112">
                <a:latin typeface="Times New Roman"/>
                <a:cs typeface="Times New Roman"/>
              </a:rPr>
              <a:t> </a:t>
            </a:r>
            <a:r>
              <a:rPr dirty="0" baseline="38647" sz="1725" spc="37">
                <a:latin typeface="Times New Roman"/>
                <a:cs typeface="Times New Roman"/>
              </a:rPr>
              <a:t>1</a:t>
            </a:r>
            <a:r>
              <a:rPr dirty="0" baseline="38647" sz="1725" spc="30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</a:t>
            </a:r>
            <a:r>
              <a:rPr dirty="0" baseline="4830" sz="1725">
                <a:latin typeface="Times New Roman"/>
                <a:cs typeface="Times New Roman"/>
              </a:rPr>
              <a:t>	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82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</a:t>
            </a:r>
            <a:r>
              <a:rPr dirty="0" baseline="4830" sz="1725" spc="-97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Times New Roman"/>
                <a:cs typeface="Times New Roman"/>
              </a:rPr>
              <a:t>4</a:t>
            </a:r>
            <a:r>
              <a:rPr dirty="0" baseline="4830" sz="1725" spc="-1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>
                <a:latin typeface="Times New Roman"/>
                <a:cs typeface="Times New Roman"/>
              </a:rPr>
              <a:t>	</a:t>
            </a:r>
            <a:r>
              <a:rPr dirty="0" baseline="4830" sz="1725" spc="30" i="1">
                <a:latin typeface="Times New Roman"/>
                <a:cs typeface="Times New Roman"/>
              </a:rPr>
              <a:t>x</a:t>
            </a:r>
            <a:r>
              <a:rPr dirty="0" baseline="4830" sz="1725" spc="-104" i="1">
                <a:latin typeface="Times New Roman"/>
                <a:cs typeface="Times New Roman"/>
              </a:rPr>
              <a:t> </a:t>
            </a:r>
            <a:r>
              <a:rPr dirty="0" baseline="4830" sz="1725" spc="172">
                <a:latin typeface="Symbol"/>
                <a:cs typeface="Symbol"/>
              </a:rPr>
              <a:t></a:t>
            </a:r>
            <a:r>
              <a:rPr dirty="0" baseline="4830" sz="1725" spc="37">
                <a:latin typeface="Times New Roman"/>
                <a:cs typeface="Times New Roman"/>
              </a:rPr>
              <a:t>1</a:t>
            </a:r>
            <a:endParaRPr baseline="4830" sz="1725">
              <a:latin typeface="Times New Roman"/>
              <a:cs typeface="Times New Roman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901657" y="4628429"/>
            <a:ext cx="5964555" cy="2167255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12700" marR="76835">
              <a:lnSpc>
                <a:spcPct val="108800"/>
              </a:lnSpc>
              <a:spcBef>
                <a:spcPts val="15"/>
              </a:spcBef>
            </a:pP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all that much</a:t>
            </a:r>
            <a:r>
              <a:rPr dirty="0" sz="1100">
                <a:latin typeface="Calibri"/>
                <a:cs typeface="Calibri"/>
              </a:rPr>
              <a:t> to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can’t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division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we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can’t take square roots </a:t>
            </a:r>
            <a:r>
              <a:rPr dirty="0" baseline="5050" sz="1650">
                <a:latin typeface="Calibri"/>
                <a:cs typeface="Calibri"/>
              </a:rPr>
              <a:t>of </a:t>
            </a:r>
            <a:r>
              <a:rPr dirty="0" baseline="5050" sz="1650" spc="-7">
                <a:latin typeface="Calibri"/>
                <a:cs typeface="Calibri"/>
              </a:rPr>
              <a:t>negative numbers and </a:t>
            </a:r>
            <a:r>
              <a:rPr dirty="0" baseline="5050" sz="1650" spc="-15">
                <a:latin typeface="Calibri"/>
                <a:cs typeface="Calibri"/>
              </a:rPr>
              <a:t>so </a:t>
            </a:r>
            <a:r>
              <a:rPr dirty="0" baseline="5050" sz="1650" spc="-7">
                <a:latin typeface="Calibri"/>
                <a:cs typeface="Calibri"/>
              </a:rPr>
              <a:t>we’ll </a:t>
            </a:r>
            <a:r>
              <a:rPr dirty="0" baseline="5050" sz="1650">
                <a:latin typeface="Calibri"/>
                <a:cs typeface="Calibri"/>
              </a:rPr>
              <a:t>need </a:t>
            </a:r>
            <a:r>
              <a:rPr dirty="0" baseline="5050" sz="1650" spc="-7">
                <a:latin typeface="Calibri"/>
                <a:cs typeface="Calibri"/>
              </a:rPr>
              <a:t>to require that whatever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 </a:t>
            </a:r>
            <a:r>
              <a:rPr dirty="0" baseline="4629" sz="1800" i="1">
                <a:latin typeface="Times New Roman"/>
                <a:cs typeface="Times New Roman"/>
              </a:rPr>
              <a:t>y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 it will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need</a:t>
            </a:r>
            <a:r>
              <a:rPr dirty="0" sz="1100" spc="-5">
                <a:latin typeface="Calibri"/>
                <a:cs typeface="Calibri"/>
              </a:rPr>
              <a:t> 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satisfy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three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250">
              <a:latin typeface="Calibri"/>
              <a:cs typeface="Calibri"/>
            </a:endParaRPr>
          </a:p>
          <a:p>
            <a:pPr marL="1896110">
              <a:lnSpc>
                <a:spcPct val="100000"/>
              </a:lnSpc>
              <a:tabLst>
                <a:tab pos="3244215" algn="l"/>
              </a:tabLst>
            </a:pPr>
            <a:r>
              <a:rPr dirty="0" sz="1150" spc="15" i="1">
                <a:latin typeface="Times New Roman"/>
                <a:cs typeface="Times New Roman"/>
              </a:rPr>
              <a:t>x</a:t>
            </a:r>
            <a:r>
              <a:rPr dirty="0" sz="1150" spc="-20" i="1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Symbol"/>
                <a:cs typeface="Symbol"/>
              </a:rPr>
              <a:t></a:t>
            </a:r>
            <a:r>
              <a:rPr dirty="0" sz="1150" spc="-15">
                <a:latin typeface="Times New Roman"/>
                <a:cs typeface="Times New Roman"/>
              </a:rPr>
              <a:t> </a:t>
            </a:r>
            <a:r>
              <a:rPr dirty="0" sz="1150" spc="-25">
                <a:latin typeface="Symbol"/>
                <a:cs typeface="Symbol"/>
              </a:rPr>
              <a:t></a:t>
            </a:r>
            <a:r>
              <a:rPr dirty="0" sz="1150" spc="-25">
                <a:latin typeface="Times New Roman"/>
                <a:cs typeface="Times New Roman"/>
              </a:rPr>
              <a:t>1,</a:t>
            </a:r>
            <a:r>
              <a:rPr dirty="0" sz="1150" spc="585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x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Symbol"/>
                <a:cs typeface="Symbol"/>
              </a:rPr>
              <a:t>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Times New Roman"/>
                <a:cs typeface="Times New Roman"/>
              </a:rPr>
              <a:t>0	</a:t>
            </a:r>
            <a:r>
              <a:rPr dirty="0" sz="1150" spc="15" i="1">
                <a:latin typeface="Times New Roman"/>
                <a:cs typeface="Times New Roman"/>
              </a:rPr>
              <a:t>y</a:t>
            </a:r>
            <a:r>
              <a:rPr dirty="0" sz="1150" spc="-30" i="1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Symbol"/>
                <a:cs typeface="Symbol"/>
              </a:rPr>
              <a:t></a:t>
            </a:r>
            <a:r>
              <a:rPr dirty="0" sz="1150" spc="-40">
                <a:latin typeface="Times New Roman"/>
                <a:cs typeface="Times New Roman"/>
              </a:rPr>
              <a:t> </a:t>
            </a:r>
            <a:r>
              <a:rPr dirty="0" sz="1150" spc="15">
                <a:latin typeface="Symbol"/>
                <a:cs typeface="Symbol"/>
              </a:rPr>
              <a:t></a:t>
            </a:r>
            <a:r>
              <a:rPr dirty="0" sz="1150" spc="15">
                <a:latin typeface="Times New Roman"/>
                <a:cs typeface="Times New Roman"/>
              </a:rPr>
              <a:t>4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4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domain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only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conditions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order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to </a:t>
            </a:r>
            <a:r>
              <a:rPr dirty="0" sz="1100" spc="-5">
                <a:latin typeface="Calibri"/>
                <a:cs typeface="Calibri"/>
              </a:rPr>
              <a:t>exist.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08900"/>
              </a:lnSpc>
            </a:pPr>
            <a:r>
              <a:rPr dirty="0" sz="1100">
                <a:latin typeface="Calibri"/>
                <a:cs typeface="Calibri"/>
              </a:rPr>
              <a:t>A sketch 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domain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shown below.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take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 in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green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red </a:t>
            </a:r>
            <a:r>
              <a:rPr dirty="0" sz="1100" spc="-5">
                <a:latin typeface="Calibri"/>
                <a:cs typeface="Calibri"/>
              </a:rPr>
              <a:t>lines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exception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-axis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</a:t>
            </a:r>
            <a:r>
              <a:rPr dirty="0" sz="1100" spc="-5" i="1">
                <a:latin typeface="Calibri"/>
                <a:cs typeface="Calibri"/>
              </a:rPr>
              <a:t>i.e.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 </a:t>
            </a:r>
            <a:r>
              <a:rPr dirty="0" sz="1200" spc="-10">
                <a:latin typeface="Symbol"/>
                <a:cs typeface="Symbol"/>
              </a:rPr>
              <a:t>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0</a:t>
            </a:r>
            <a:r>
              <a:rPr dirty="0" sz="1200" spc="-11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indicated by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black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dashes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-axis.</a:t>
            </a:r>
            <a:endParaRPr sz="11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78077" y="7099720"/>
            <a:ext cx="101657" cy="187595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5548986" y="7005166"/>
            <a:ext cx="596900" cy="321945"/>
            <a:chOff x="5548986" y="7005166"/>
            <a:chExt cx="596900" cy="321945"/>
          </a:xfrm>
        </p:grpSpPr>
        <p:sp>
          <p:nvSpPr>
            <p:cNvPr id="4" name="object 4"/>
            <p:cNvSpPr/>
            <p:nvPr/>
          </p:nvSpPr>
          <p:spPr>
            <a:xfrm>
              <a:off x="5788063" y="7087502"/>
              <a:ext cx="92710" cy="134620"/>
            </a:xfrm>
            <a:custGeom>
              <a:avLst/>
              <a:gdLst/>
              <a:ahLst/>
              <a:cxnLst/>
              <a:rect l="l" t="t" r="r" b="b"/>
              <a:pathLst>
                <a:path w="92710" h="134620">
                  <a:moveTo>
                    <a:pt x="68781" y="5"/>
                  </a:moveTo>
                  <a:lnTo>
                    <a:pt x="23696" y="5"/>
                  </a:lnTo>
                  <a:lnTo>
                    <a:pt x="5920" y="29840"/>
                  </a:lnTo>
                  <a:lnTo>
                    <a:pt x="-4" y="67039"/>
                  </a:lnTo>
                  <a:lnTo>
                    <a:pt x="5920" y="104237"/>
                  </a:lnTo>
                  <a:lnTo>
                    <a:pt x="23696" y="134073"/>
                  </a:lnTo>
                  <a:lnTo>
                    <a:pt x="68781" y="134073"/>
                  </a:lnTo>
                  <a:lnTo>
                    <a:pt x="86556" y="104237"/>
                  </a:lnTo>
                  <a:lnTo>
                    <a:pt x="92482" y="67039"/>
                  </a:lnTo>
                  <a:lnTo>
                    <a:pt x="86556" y="29840"/>
                  </a:lnTo>
                  <a:lnTo>
                    <a:pt x="68781" y="5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5631809" y="7085710"/>
              <a:ext cx="182880" cy="205740"/>
            </a:xfrm>
            <a:custGeom>
              <a:avLst/>
              <a:gdLst/>
              <a:ahLst/>
              <a:cxnLst/>
              <a:rect l="l" t="t" r="r" b="b"/>
              <a:pathLst>
                <a:path w="182879" h="205740">
                  <a:moveTo>
                    <a:pt x="147511" y="5"/>
                  </a:moveTo>
                  <a:lnTo>
                    <a:pt x="34832" y="5"/>
                  </a:lnTo>
                  <a:lnTo>
                    <a:pt x="11607" y="35288"/>
                  </a:lnTo>
                  <a:lnTo>
                    <a:pt x="-4" y="79229"/>
                  </a:lnTo>
                  <a:lnTo>
                    <a:pt x="-4" y="126056"/>
                  </a:lnTo>
                  <a:lnTo>
                    <a:pt x="11607" y="169997"/>
                  </a:lnTo>
                  <a:lnTo>
                    <a:pt x="34832" y="205281"/>
                  </a:lnTo>
                  <a:lnTo>
                    <a:pt x="147511" y="205281"/>
                  </a:lnTo>
                  <a:lnTo>
                    <a:pt x="170736" y="169997"/>
                  </a:lnTo>
                  <a:lnTo>
                    <a:pt x="182348" y="126056"/>
                  </a:lnTo>
                  <a:lnTo>
                    <a:pt x="182348" y="79229"/>
                  </a:lnTo>
                  <a:lnTo>
                    <a:pt x="170736" y="35288"/>
                  </a:lnTo>
                  <a:lnTo>
                    <a:pt x="147511" y="5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5862688" y="7071677"/>
              <a:ext cx="75565" cy="103505"/>
            </a:xfrm>
            <a:custGeom>
              <a:avLst/>
              <a:gdLst/>
              <a:ahLst/>
              <a:cxnLst/>
              <a:rect l="l" t="t" r="r" b="b"/>
              <a:pathLst>
                <a:path w="75564" h="103504">
                  <a:moveTo>
                    <a:pt x="56812" y="5"/>
                  </a:moveTo>
                  <a:lnTo>
                    <a:pt x="18233" y="5"/>
                  </a:lnTo>
                  <a:lnTo>
                    <a:pt x="4554" y="22965"/>
                  </a:lnTo>
                  <a:lnTo>
                    <a:pt x="-4" y="51591"/>
                  </a:lnTo>
                  <a:lnTo>
                    <a:pt x="4554" y="80217"/>
                  </a:lnTo>
                  <a:lnTo>
                    <a:pt x="18233" y="103177"/>
                  </a:lnTo>
                  <a:lnTo>
                    <a:pt x="56812" y="103177"/>
                  </a:lnTo>
                  <a:lnTo>
                    <a:pt x="70491" y="80217"/>
                  </a:lnTo>
                  <a:lnTo>
                    <a:pt x="75050" y="51591"/>
                  </a:lnTo>
                  <a:lnTo>
                    <a:pt x="70491" y="22965"/>
                  </a:lnTo>
                  <a:lnTo>
                    <a:pt x="56812" y="5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5548973" y="7005180"/>
              <a:ext cx="596900" cy="321945"/>
            </a:xfrm>
            <a:custGeom>
              <a:avLst/>
              <a:gdLst/>
              <a:ahLst/>
              <a:cxnLst/>
              <a:rect l="l" t="t" r="r" b="b"/>
              <a:pathLst>
                <a:path w="596900" h="321945">
                  <a:moveTo>
                    <a:pt x="164287" y="160921"/>
                  </a:moveTo>
                  <a:lnTo>
                    <a:pt x="160731" y="115163"/>
                  </a:lnTo>
                  <a:lnTo>
                    <a:pt x="150063" y="71615"/>
                  </a:lnTo>
                  <a:lnTo>
                    <a:pt x="132283" y="32499"/>
                  </a:lnTo>
                  <a:lnTo>
                    <a:pt x="107403" y="0"/>
                  </a:lnTo>
                  <a:lnTo>
                    <a:pt x="56896" y="0"/>
                  </a:lnTo>
                  <a:lnTo>
                    <a:pt x="32004" y="32499"/>
                  </a:lnTo>
                  <a:lnTo>
                    <a:pt x="14224" y="71615"/>
                  </a:lnTo>
                  <a:lnTo>
                    <a:pt x="3556" y="115163"/>
                  </a:lnTo>
                  <a:lnTo>
                    <a:pt x="0" y="160921"/>
                  </a:lnTo>
                  <a:lnTo>
                    <a:pt x="3556" y="206667"/>
                  </a:lnTo>
                  <a:lnTo>
                    <a:pt x="14224" y="250215"/>
                  </a:lnTo>
                  <a:lnTo>
                    <a:pt x="32004" y="289331"/>
                  </a:lnTo>
                  <a:lnTo>
                    <a:pt x="56896" y="321830"/>
                  </a:lnTo>
                  <a:lnTo>
                    <a:pt x="107403" y="321830"/>
                  </a:lnTo>
                  <a:lnTo>
                    <a:pt x="132283" y="289331"/>
                  </a:lnTo>
                  <a:lnTo>
                    <a:pt x="150063" y="250215"/>
                  </a:lnTo>
                  <a:lnTo>
                    <a:pt x="160731" y="206667"/>
                  </a:lnTo>
                  <a:lnTo>
                    <a:pt x="164287" y="160921"/>
                  </a:lnTo>
                  <a:close/>
                </a:path>
                <a:path w="596900" h="321945">
                  <a:moveTo>
                    <a:pt x="596849" y="160921"/>
                  </a:moveTo>
                  <a:lnTo>
                    <a:pt x="593293" y="115163"/>
                  </a:lnTo>
                  <a:lnTo>
                    <a:pt x="582625" y="71615"/>
                  </a:lnTo>
                  <a:lnTo>
                    <a:pt x="564845" y="32499"/>
                  </a:lnTo>
                  <a:lnTo>
                    <a:pt x="539953" y="0"/>
                  </a:lnTo>
                  <a:lnTo>
                    <a:pt x="489458" y="0"/>
                  </a:lnTo>
                  <a:lnTo>
                    <a:pt x="464566" y="32499"/>
                  </a:lnTo>
                  <a:lnTo>
                    <a:pt x="446786" y="71615"/>
                  </a:lnTo>
                  <a:lnTo>
                    <a:pt x="436118" y="115163"/>
                  </a:lnTo>
                  <a:lnTo>
                    <a:pt x="432562" y="160921"/>
                  </a:lnTo>
                  <a:lnTo>
                    <a:pt x="436118" y="206667"/>
                  </a:lnTo>
                  <a:lnTo>
                    <a:pt x="446786" y="250215"/>
                  </a:lnTo>
                  <a:lnTo>
                    <a:pt x="464566" y="289331"/>
                  </a:lnTo>
                  <a:lnTo>
                    <a:pt x="489458" y="321830"/>
                  </a:lnTo>
                  <a:lnTo>
                    <a:pt x="539953" y="321830"/>
                  </a:lnTo>
                  <a:lnTo>
                    <a:pt x="564845" y="289331"/>
                  </a:lnTo>
                  <a:lnTo>
                    <a:pt x="582625" y="250215"/>
                  </a:lnTo>
                  <a:lnTo>
                    <a:pt x="593293" y="206667"/>
                  </a:lnTo>
                  <a:lnTo>
                    <a:pt x="596849" y="160921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8" name="object 8"/>
          <p:cNvGrpSpPr/>
          <p:nvPr/>
        </p:nvGrpSpPr>
        <p:grpSpPr>
          <a:xfrm>
            <a:off x="5870742" y="7098997"/>
            <a:ext cx="172720" cy="215900"/>
            <a:chOff x="5870742" y="7098997"/>
            <a:chExt cx="172720" cy="215900"/>
          </a:xfrm>
        </p:grpSpPr>
        <p:sp>
          <p:nvSpPr>
            <p:cNvPr id="9" name="object 9"/>
            <p:cNvSpPr/>
            <p:nvPr/>
          </p:nvSpPr>
          <p:spPr>
            <a:xfrm>
              <a:off x="5870727" y="7099007"/>
              <a:ext cx="172720" cy="215900"/>
            </a:xfrm>
            <a:custGeom>
              <a:avLst/>
              <a:gdLst/>
              <a:ahLst/>
              <a:cxnLst/>
              <a:rect l="l" t="t" r="r" b="b"/>
              <a:pathLst>
                <a:path w="172720" h="215900">
                  <a:moveTo>
                    <a:pt x="86334" y="156171"/>
                  </a:moveTo>
                  <a:lnTo>
                    <a:pt x="81089" y="123240"/>
                  </a:lnTo>
                  <a:lnTo>
                    <a:pt x="65354" y="96837"/>
                  </a:lnTo>
                  <a:lnTo>
                    <a:pt x="20980" y="96837"/>
                  </a:lnTo>
                  <a:lnTo>
                    <a:pt x="5245" y="123240"/>
                  </a:lnTo>
                  <a:lnTo>
                    <a:pt x="0" y="156171"/>
                  </a:lnTo>
                  <a:lnTo>
                    <a:pt x="5245" y="189103"/>
                  </a:lnTo>
                  <a:lnTo>
                    <a:pt x="20980" y="215506"/>
                  </a:lnTo>
                  <a:lnTo>
                    <a:pt x="65354" y="215506"/>
                  </a:lnTo>
                  <a:lnTo>
                    <a:pt x="81089" y="189103"/>
                  </a:lnTo>
                  <a:lnTo>
                    <a:pt x="86334" y="156171"/>
                  </a:lnTo>
                  <a:close/>
                </a:path>
                <a:path w="172720" h="215900">
                  <a:moveTo>
                    <a:pt x="172694" y="59334"/>
                  </a:moveTo>
                  <a:lnTo>
                    <a:pt x="167449" y="26416"/>
                  </a:lnTo>
                  <a:lnTo>
                    <a:pt x="151714" y="0"/>
                  </a:lnTo>
                  <a:lnTo>
                    <a:pt x="107327" y="0"/>
                  </a:lnTo>
                  <a:lnTo>
                    <a:pt x="91605" y="26416"/>
                  </a:lnTo>
                  <a:lnTo>
                    <a:pt x="86360" y="59334"/>
                  </a:lnTo>
                  <a:lnTo>
                    <a:pt x="91605" y="92265"/>
                  </a:lnTo>
                  <a:lnTo>
                    <a:pt x="107327" y="118681"/>
                  </a:lnTo>
                  <a:lnTo>
                    <a:pt x="151714" y="118681"/>
                  </a:lnTo>
                  <a:lnTo>
                    <a:pt x="167449" y="92265"/>
                  </a:lnTo>
                  <a:lnTo>
                    <a:pt x="172694" y="59334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5914618" y="7102081"/>
              <a:ext cx="86995" cy="107950"/>
            </a:xfrm>
            <a:custGeom>
              <a:avLst/>
              <a:gdLst/>
              <a:ahLst/>
              <a:cxnLst/>
              <a:rect l="l" t="t" r="r" b="b"/>
              <a:pathLst>
                <a:path w="86995" h="107950">
                  <a:moveTo>
                    <a:pt x="67799" y="5"/>
                  </a:moveTo>
                  <a:lnTo>
                    <a:pt x="19074" y="5"/>
                  </a:lnTo>
                  <a:lnTo>
                    <a:pt x="4764" y="24022"/>
                  </a:lnTo>
                  <a:lnTo>
                    <a:pt x="-4" y="53967"/>
                  </a:lnTo>
                  <a:lnTo>
                    <a:pt x="4764" y="83912"/>
                  </a:lnTo>
                  <a:lnTo>
                    <a:pt x="19074" y="107931"/>
                  </a:lnTo>
                  <a:lnTo>
                    <a:pt x="67799" y="107931"/>
                  </a:lnTo>
                  <a:lnTo>
                    <a:pt x="82108" y="83912"/>
                  </a:lnTo>
                  <a:lnTo>
                    <a:pt x="86877" y="53967"/>
                  </a:lnTo>
                  <a:lnTo>
                    <a:pt x="82108" y="24022"/>
                  </a:lnTo>
                  <a:lnTo>
                    <a:pt x="67799" y="5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" name="object 11"/>
          <p:cNvSpPr/>
          <p:nvPr/>
        </p:nvSpPr>
        <p:spPr>
          <a:xfrm>
            <a:off x="4406212" y="7099720"/>
            <a:ext cx="1183640" cy="187960"/>
          </a:xfrm>
          <a:custGeom>
            <a:avLst/>
            <a:gdLst/>
            <a:ahLst/>
            <a:cxnLst/>
            <a:rect l="l" t="t" r="r" b="b"/>
            <a:pathLst>
              <a:path w="1183639" h="187959">
                <a:moveTo>
                  <a:pt x="1150223" y="5"/>
                </a:moveTo>
                <a:lnTo>
                  <a:pt x="33158" y="5"/>
                </a:lnTo>
                <a:lnTo>
                  <a:pt x="8287" y="41751"/>
                </a:lnTo>
                <a:lnTo>
                  <a:pt x="-3" y="93800"/>
                </a:lnTo>
                <a:lnTo>
                  <a:pt x="8287" y="145849"/>
                </a:lnTo>
                <a:lnTo>
                  <a:pt x="33158" y="187596"/>
                </a:lnTo>
                <a:lnTo>
                  <a:pt x="1150223" y="187596"/>
                </a:lnTo>
                <a:lnTo>
                  <a:pt x="1175094" y="145849"/>
                </a:lnTo>
                <a:lnTo>
                  <a:pt x="1183385" y="93800"/>
                </a:lnTo>
                <a:lnTo>
                  <a:pt x="1175094" y="41751"/>
                </a:lnTo>
                <a:lnTo>
                  <a:pt x="1150223" y="5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2" name="object 12"/>
          <p:cNvGrpSpPr/>
          <p:nvPr/>
        </p:nvGrpSpPr>
        <p:grpSpPr>
          <a:xfrm>
            <a:off x="1086934" y="7092398"/>
            <a:ext cx="3287395" cy="230504"/>
            <a:chOff x="1086934" y="7092398"/>
            <a:chExt cx="3287395" cy="230504"/>
          </a:xfrm>
        </p:grpSpPr>
        <p:sp>
          <p:nvSpPr>
            <p:cNvPr id="13" name="object 13"/>
            <p:cNvSpPr/>
            <p:nvPr/>
          </p:nvSpPr>
          <p:spPr>
            <a:xfrm>
              <a:off x="1086934" y="7099683"/>
              <a:ext cx="3208020" cy="187960"/>
            </a:xfrm>
            <a:custGeom>
              <a:avLst/>
              <a:gdLst/>
              <a:ahLst/>
              <a:cxnLst/>
              <a:rect l="l" t="t" r="r" b="b"/>
              <a:pathLst>
                <a:path w="3208020" h="187959">
                  <a:moveTo>
                    <a:pt x="3174753" y="5"/>
                  </a:moveTo>
                  <a:lnTo>
                    <a:pt x="33163" y="5"/>
                  </a:lnTo>
                  <a:lnTo>
                    <a:pt x="8290" y="41752"/>
                  </a:lnTo>
                  <a:lnTo>
                    <a:pt x="0" y="93801"/>
                  </a:lnTo>
                  <a:lnTo>
                    <a:pt x="8290" y="145850"/>
                  </a:lnTo>
                  <a:lnTo>
                    <a:pt x="33163" y="187597"/>
                  </a:lnTo>
                  <a:lnTo>
                    <a:pt x="3174753" y="187597"/>
                  </a:lnTo>
                  <a:lnTo>
                    <a:pt x="3199625" y="145850"/>
                  </a:lnTo>
                  <a:lnTo>
                    <a:pt x="3207916" y="93801"/>
                  </a:lnTo>
                  <a:lnTo>
                    <a:pt x="3199625" y="41752"/>
                  </a:lnTo>
                  <a:lnTo>
                    <a:pt x="3174753" y="5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4330111" y="7092398"/>
              <a:ext cx="44450" cy="230504"/>
            </a:xfrm>
            <a:custGeom>
              <a:avLst/>
              <a:gdLst/>
              <a:ahLst/>
              <a:cxnLst/>
              <a:rect l="l" t="t" r="r" b="b"/>
              <a:pathLst>
                <a:path w="44450" h="230504">
                  <a:moveTo>
                    <a:pt x="22023" y="5"/>
                  </a:moveTo>
                  <a:lnTo>
                    <a:pt x="9800" y="1952"/>
                  </a:lnTo>
                  <a:lnTo>
                    <a:pt x="-3" y="7792"/>
                  </a:lnTo>
                  <a:lnTo>
                    <a:pt x="-3" y="222114"/>
                  </a:lnTo>
                  <a:lnTo>
                    <a:pt x="9800" y="227955"/>
                  </a:lnTo>
                  <a:lnTo>
                    <a:pt x="22023" y="229902"/>
                  </a:lnTo>
                  <a:lnTo>
                    <a:pt x="34246" y="227955"/>
                  </a:lnTo>
                  <a:lnTo>
                    <a:pt x="44050" y="222114"/>
                  </a:lnTo>
                  <a:lnTo>
                    <a:pt x="44050" y="7792"/>
                  </a:lnTo>
                  <a:lnTo>
                    <a:pt x="34246" y="1952"/>
                  </a:lnTo>
                  <a:lnTo>
                    <a:pt x="22023" y="5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5" name="object 15"/>
          <p:cNvSpPr/>
          <p:nvPr/>
        </p:nvSpPr>
        <p:spPr>
          <a:xfrm>
            <a:off x="881268" y="7544741"/>
            <a:ext cx="4584700" cy="187960"/>
          </a:xfrm>
          <a:custGeom>
            <a:avLst/>
            <a:gdLst/>
            <a:ahLst/>
            <a:cxnLst/>
            <a:rect l="l" t="t" r="r" b="b"/>
            <a:pathLst>
              <a:path w="4584700" h="187959">
                <a:moveTo>
                  <a:pt x="4551434" y="-6"/>
                </a:moveTo>
                <a:lnTo>
                  <a:pt x="33162" y="-6"/>
                </a:lnTo>
                <a:lnTo>
                  <a:pt x="8290" y="41742"/>
                </a:lnTo>
                <a:lnTo>
                  <a:pt x="0" y="93794"/>
                </a:lnTo>
                <a:lnTo>
                  <a:pt x="8290" y="145846"/>
                </a:lnTo>
                <a:lnTo>
                  <a:pt x="33162" y="187595"/>
                </a:lnTo>
                <a:lnTo>
                  <a:pt x="4551434" y="187595"/>
                </a:lnTo>
                <a:lnTo>
                  <a:pt x="4576307" y="145846"/>
                </a:lnTo>
                <a:lnTo>
                  <a:pt x="4584597" y="93794"/>
                </a:lnTo>
                <a:lnTo>
                  <a:pt x="4576307" y="41742"/>
                </a:lnTo>
                <a:lnTo>
                  <a:pt x="4551434" y="-6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896111" y="3552444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3434445" y="6679049"/>
            <a:ext cx="91440" cy="0"/>
          </a:xfrm>
          <a:custGeom>
            <a:avLst/>
            <a:gdLst/>
            <a:ahLst/>
            <a:cxnLst/>
            <a:rect l="l" t="t" r="r" b="b"/>
            <a:pathLst>
              <a:path w="91439" h="0">
                <a:moveTo>
                  <a:pt x="0" y="0"/>
                </a:moveTo>
                <a:lnTo>
                  <a:pt x="90839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3769118" y="6679049"/>
            <a:ext cx="342265" cy="0"/>
          </a:xfrm>
          <a:custGeom>
            <a:avLst/>
            <a:gdLst/>
            <a:ahLst/>
            <a:cxnLst/>
            <a:rect l="l" t="t" r="r" b="b"/>
            <a:pathLst>
              <a:path w="342264" h="0">
                <a:moveTo>
                  <a:pt x="0" y="0"/>
                </a:moveTo>
                <a:lnTo>
                  <a:pt x="342243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 txBox="1"/>
          <p:nvPr/>
        </p:nvSpPr>
        <p:spPr>
          <a:xfrm>
            <a:off x="838200" y="3920682"/>
            <a:ext cx="5776595" cy="295910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762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5. </a:t>
            </a:r>
            <a:r>
              <a:rPr dirty="0" sz="1100" spc="-5">
                <a:latin typeface="Calibri"/>
                <a:cs typeface="Calibri"/>
              </a:rPr>
              <a:t>Identify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level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curves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(or </a:t>
            </a:r>
            <a:r>
              <a:rPr dirty="0" sz="1100">
                <a:latin typeface="Calibri"/>
                <a:cs typeface="Calibri"/>
              </a:rPr>
              <a:t>contours)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function.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400">
              <a:latin typeface="Calibri"/>
              <a:cs typeface="Calibri"/>
            </a:endParaRPr>
          </a:p>
          <a:p>
            <a:pPr marL="2590165">
              <a:lnSpc>
                <a:spcPct val="100000"/>
              </a:lnSpc>
            </a:pPr>
            <a:r>
              <a:rPr dirty="0" sz="1150" spc="90">
                <a:latin typeface="Times New Roman"/>
                <a:cs typeface="Times New Roman"/>
              </a:rPr>
              <a:t>2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75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110">
                <a:latin typeface="Times New Roman"/>
                <a:cs typeface="Times New Roman"/>
              </a:rPr>
              <a:t>3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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-204" i="1">
                <a:latin typeface="Times New Roman"/>
                <a:cs typeface="Times New Roman"/>
              </a:rPr>
              <a:t> </a:t>
            </a:r>
            <a:r>
              <a:rPr dirty="0" baseline="42735" sz="975" spc="30">
                <a:latin typeface="Times New Roman"/>
                <a:cs typeface="Times New Roman"/>
              </a:rPr>
              <a:t>2</a:t>
            </a:r>
            <a:r>
              <a:rPr dirty="0" baseline="42735" sz="975">
                <a:latin typeface="Times New Roman"/>
                <a:cs typeface="Times New Roman"/>
              </a:rPr>
              <a:t> </a:t>
            </a:r>
            <a:r>
              <a:rPr dirty="0" baseline="42735" sz="975" spc="104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14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1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350">
              <a:latin typeface="Times New Roman"/>
              <a:cs typeface="Times New Roman"/>
            </a:endParaRPr>
          </a:p>
          <a:p>
            <a:pPr marL="75565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75565">
              <a:lnSpc>
                <a:spcPct val="100000"/>
              </a:lnSpc>
              <a:spcBef>
                <a:spcPts val="114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level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curves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contours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given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setting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k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Doing </a:t>
            </a:r>
            <a:r>
              <a:rPr dirty="0" sz="1100" spc="-5">
                <a:latin typeface="Calibri"/>
                <a:cs typeface="Calibri"/>
              </a:rPr>
              <a:t>this 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400">
              <a:latin typeface="Calibri"/>
              <a:cs typeface="Calibri"/>
            </a:endParaRPr>
          </a:p>
          <a:p>
            <a:pPr marL="2580640">
              <a:lnSpc>
                <a:spcPct val="100000"/>
              </a:lnSpc>
              <a:spcBef>
                <a:spcPts val="5"/>
              </a:spcBef>
            </a:pP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90">
                <a:latin typeface="Times New Roman"/>
                <a:cs typeface="Times New Roman"/>
              </a:rPr>
              <a:t>3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6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k</a:t>
            </a:r>
            <a:r>
              <a:rPr dirty="0" sz="1200" spc="-170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500">
              <a:latin typeface="Times New Roman"/>
              <a:cs typeface="Times New Roman"/>
            </a:endParaRPr>
          </a:p>
          <a:p>
            <a:pPr marL="75565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75565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rewrite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previous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gives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us,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450">
              <a:latin typeface="Calibri"/>
              <a:cs typeface="Calibri"/>
            </a:endParaRPr>
          </a:p>
          <a:p>
            <a:pPr marL="2605405">
              <a:lnSpc>
                <a:spcPts val="1100"/>
              </a:lnSpc>
              <a:tabLst>
                <a:tab pos="2940050" algn="l"/>
              </a:tabLst>
            </a:pP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k</a:t>
            </a:r>
            <a:r>
              <a:rPr dirty="0" sz="1200" spc="-170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  <a:p>
            <a:pPr algn="ctr" marR="501650">
              <a:lnSpc>
                <a:spcPts val="844"/>
              </a:lnSpc>
              <a:tabLst>
                <a:tab pos="353695" algn="l"/>
              </a:tabLst>
            </a:pP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endParaRPr sz="1200">
              <a:latin typeface="Symbol"/>
              <a:cs typeface="Symbol"/>
            </a:endParaRPr>
          </a:p>
          <a:p>
            <a:pPr marL="2605405">
              <a:lnSpc>
                <a:spcPts val="1190"/>
              </a:lnSpc>
              <a:tabLst>
                <a:tab pos="3065780" algn="l"/>
              </a:tabLst>
            </a:pPr>
            <a:r>
              <a:rPr dirty="0" sz="1200">
                <a:latin typeface="Times New Roman"/>
                <a:cs typeface="Times New Roman"/>
              </a:rPr>
              <a:t>3	3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306695" y="7091010"/>
            <a:ext cx="80645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317412" y="7186658"/>
            <a:ext cx="69850" cy="13144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/>
          <p:nvPr/>
        </p:nvSpPr>
        <p:spPr>
          <a:xfrm>
            <a:off x="5800967" y="7206108"/>
            <a:ext cx="222885" cy="0"/>
          </a:xfrm>
          <a:custGeom>
            <a:avLst/>
            <a:gdLst/>
            <a:ahLst/>
            <a:cxnLst/>
            <a:rect l="l" t="t" r="r" b="b"/>
            <a:pathLst>
              <a:path w="222885" h="0">
                <a:moveTo>
                  <a:pt x="0" y="0"/>
                </a:moveTo>
                <a:lnTo>
                  <a:pt x="222276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3" name="object 23"/>
          <p:cNvSpPr txBox="1"/>
          <p:nvPr/>
        </p:nvSpPr>
        <p:spPr>
          <a:xfrm>
            <a:off x="5593180" y="6993776"/>
            <a:ext cx="508634" cy="340995"/>
          </a:xfrm>
          <a:prstGeom prst="rect">
            <a:avLst/>
          </a:prstGeom>
        </p:spPr>
        <p:txBody>
          <a:bodyPr wrap="square" lIns="0" tIns="14604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445134" algn="l"/>
              </a:tabLst>
            </a:pPr>
            <a:r>
              <a:rPr dirty="0" sz="2050" spc="-285">
                <a:latin typeface="Symbol"/>
                <a:cs typeface="Symbol"/>
              </a:rPr>
              <a:t></a:t>
            </a:r>
            <a:r>
              <a:rPr dirty="0" sz="2050" spc="-285">
                <a:latin typeface="Times New Roman"/>
                <a:cs typeface="Times New Roman"/>
              </a:rPr>
              <a:t>	</a:t>
            </a:r>
            <a:r>
              <a:rPr dirty="0" sz="2050" spc="-285">
                <a:latin typeface="Symbol"/>
                <a:cs typeface="Symbol"/>
              </a:rPr>
              <a:t></a:t>
            </a:r>
            <a:endParaRPr sz="205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5868226" y="7062041"/>
            <a:ext cx="64135" cy="1174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600">
                <a:latin typeface="Times New Roman"/>
                <a:cs typeface="Times New Roman"/>
              </a:rPr>
              <a:t>2</a:t>
            </a:r>
            <a:endParaRPr sz="6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01700" y="7079105"/>
            <a:ext cx="488823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37585" algn="l"/>
              </a:tabLst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level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curves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slope	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-intercept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 </a:t>
            </a:r>
            <a:r>
              <a:rPr dirty="0" sz="1100" spc="100">
                <a:latin typeface="Calibri"/>
                <a:cs typeface="Calibri"/>
              </a:rPr>
              <a:t> </a:t>
            </a:r>
            <a:r>
              <a:rPr dirty="0" sz="1200" spc="-20">
                <a:latin typeface="Times New Roman"/>
                <a:cs typeface="Times New Roman"/>
              </a:rPr>
              <a:t>0,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799065" y="7077120"/>
            <a:ext cx="236220" cy="240665"/>
          </a:xfrm>
          <a:prstGeom prst="rect">
            <a:avLst/>
          </a:prstGeom>
        </p:spPr>
        <p:txBody>
          <a:bodyPr wrap="square" lIns="0" tIns="25400" rIns="0" bIns="0" rtlCol="0" vert="horz">
            <a:spAutoFit/>
          </a:bodyPr>
          <a:lstStyle/>
          <a:p>
            <a:pPr marL="92075" marR="5080" indent="-80010">
              <a:lnSpc>
                <a:spcPct val="88700"/>
              </a:lnSpc>
              <a:spcBef>
                <a:spcPts val="200"/>
              </a:spcBef>
            </a:pPr>
            <a:r>
              <a:rPr dirty="0" sz="800" spc="-5" i="1">
                <a:latin typeface="Times New Roman"/>
                <a:cs typeface="Times New Roman"/>
              </a:rPr>
              <a:t>k</a:t>
            </a:r>
            <a:r>
              <a:rPr dirty="0" sz="800" spc="125" i="1">
                <a:latin typeface="Times New Roman"/>
                <a:cs typeface="Times New Roman"/>
              </a:rPr>
              <a:t> </a:t>
            </a:r>
            <a:r>
              <a:rPr dirty="0" sz="700" spc="-20">
                <a:latin typeface="Symbol"/>
                <a:cs typeface="Symbol"/>
              </a:rPr>
              <a:t></a:t>
            </a:r>
            <a:r>
              <a:rPr dirty="0" sz="700" spc="-20">
                <a:latin typeface="Times New Roman"/>
                <a:cs typeface="Times New Roman"/>
              </a:rPr>
              <a:t>1 </a:t>
            </a:r>
            <a:r>
              <a:rPr dirty="0" sz="700" spc="-165">
                <a:latin typeface="Times New Roman"/>
                <a:cs typeface="Times New Roman"/>
              </a:rPr>
              <a:t> </a:t>
            </a:r>
            <a:r>
              <a:rPr dirty="0" sz="700" spc="-5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098540" y="7090664"/>
            <a:ext cx="6096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901669" y="7526873"/>
            <a:ext cx="5927090" cy="1132205"/>
          </a:xfrm>
          <a:prstGeom prst="rect">
            <a:avLst/>
          </a:prstGeom>
        </p:spPr>
        <p:txBody>
          <a:bodyPr wrap="square" lIns="0" tIns="8890" rIns="0" bIns="0" rtlCol="0" vert="horz">
            <a:spAutoFit/>
          </a:bodyPr>
          <a:lstStyle/>
          <a:p>
            <a:pPr marL="12700" marR="5080">
              <a:lnSpc>
                <a:spcPct val="107800"/>
              </a:lnSpc>
              <a:spcBef>
                <a:spcPts val="70"/>
              </a:spcBef>
            </a:pPr>
            <a:r>
              <a:rPr dirty="0" sz="1100">
                <a:latin typeface="Calibri"/>
                <a:cs typeface="Calibri"/>
              </a:rPr>
              <a:t>Note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well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 be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restrictions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the </a:t>
            </a:r>
            <a:r>
              <a:rPr dirty="0" sz="1100" spc="-5">
                <a:latin typeface="Calibri"/>
                <a:cs typeface="Calibri"/>
              </a:rPr>
              <a:t>values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k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use,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sometimes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are.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Also note that the sign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i="1">
                <a:latin typeface="Calibri"/>
                <a:cs typeface="Calibri"/>
              </a:rPr>
              <a:t>k </a:t>
            </a:r>
            <a:r>
              <a:rPr dirty="0" sz="1100" spc="-5">
                <a:latin typeface="Calibri"/>
                <a:cs typeface="Calibri"/>
              </a:rPr>
              <a:t>will not </a:t>
            </a:r>
            <a:r>
              <a:rPr dirty="0" sz="1100">
                <a:latin typeface="Calibri"/>
                <a:cs typeface="Calibri"/>
              </a:rPr>
              <a:t>matter so, </a:t>
            </a:r>
            <a:r>
              <a:rPr dirty="0" sz="1100" spc="-5">
                <a:latin typeface="Calibri"/>
                <a:cs typeface="Calibri"/>
              </a:rPr>
              <a:t>with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exception </a:t>
            </a:r>
            <a:r>
              <a:rPr dirty="0" sz="1100">
                <a:latin typeface="Calibri"/>
                <a:cs typeface="Calibri"/>
              </a:rPr>
              <a:t>of the </a:t>
            </a:r>
            <a:r>
              <a:rPr dirty="0" sz="1100" spc="-5">
                <a:latin typeface="Calibri"/>
                <a:cs typeface="Calibri"/>
              </a:rPr>
              <a:t>level curve 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k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10">
                <a:latin typeface="Times New Roman"/>
                <a:cs typeface="Times New Roman"/>
              </a:rPr>
              <a:t> 0 </a:t>
            </a:r>
            <a:r>
              <a:rPr dirty="0" sz="1100">
                <a:latin typeface="Calibri"/>
                <a:cs typeface="Calibri"/>
              </a:rPr>
              <a:t>, each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level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curve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fact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arise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from</a:t>
            </a:r>
            <a:r>
              <a:rPr dirty="0" sz="1100" spc="-5">
                <a:latin typeface="Calibri"/>
                <a:cs typeface="Calibri"/>
              </a:rPr>
              <a:t> two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5" i="1">
                <a:latin typeface="Calibri"/>
                <a:cs typeface="Calibri"/>
              </a:rPr>
              <a:t>k</a:t>
            </a:r>
            <a:r>
              <a:rPr dirty="0" sz="1100" spc="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100" spc="-5">
                <a:latin typeface="Calibri"/>
                <a:cs typeface="Calibri"/>
              </a:rPr>
              <a:t>Below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level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curves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k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29" name="object 2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705100" y="971550"/>
            <a:ext cx="2362199" cy="237172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307888" y="7899789"/>
            <a:ext cx="4853305" cy="187960"/>
          </a:xfrm>
          <a:custGeom>
            <a:avLst/>
            <a:gdLst/>
            <a:ahLst/>
            <a:cxnLst/>
            <a:rect l="l" t="t" r="r" b="b"/>
            <a:pathLst>
              <a:path w="4853305" h="187959">
                <a:moveTo>
                  <a:pt x="4819878" y="-6"/>
                </a:moveTo>
                <a:lnTo>
                  <a:pt x="33163" y="-6"/>
                </a:lnTo>
                <a:lnTo>
                  <a:pt x="8290" y="41743"/>
                </a:lnTo>
                <a:lnTo>
                  <a:pt x="0" y="93795"/>
                </a:lnTo>
                <a:lnTo>
                  <a:pt x="8290" y="145846"/>
                </a:lnTo>
                <a:lnTo>
                  <a:pt x="33163" y="187595"/>
                </a:lnTo>
                <a:lnTo>
                  <a:pt x="4819878" y="187595"/>
                </a:lnTo>
                <a:lnTo>
                  <a:pt x="4844750" y="145846"/>
                </a:lnTo>
                <a:lnTo>
                  <a:pt x="4853041" y="93795"/>
                </a:lnTo>
                <a:lnTo>
                  <a:pt x="4844750" y="41743"/>
                </a:lnTo>
                <a:lnTo>
                  <a:pt x="4819878" y="-6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896111" y="4600955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800100" y="4967652"/>
            <a:ext cx="5855970" cy="403606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143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6. </a:t>
            </a:r>
            <a:r>
              <a:rPr dirty="0" sz="1100" spc="-5">
                <a:latin typeface="Calibri"/>
                <a:cs typeface="Calibri"/>
              </a:rPr>
              <a:t>Identify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level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curves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(or </a:t>
            </a:r>
            <a:r>
              <a:rPr dirty="0" sz="1100">
                <a:latin typeface="Calibri"/>
                <a:cs typeface="Calibri"/>
              </a:rPr>
              <a:t>contours)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function.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400">
              <a:latin typeface="Calibri"/>
              <a:cs typeface="Calibri"/>
            </a:endParaRPr>
          </a:p>
          <a:p>
            <a:pPr algn="ctr" marL="318135">
              <a:lnSpc>
                <a:spcPct val="100000"/>
              </a:lnSpc>
            </a:pPr>
            <a:r>
              <a:rPr dirty="0" sz="1150" spc="90">
                <a:latin typeface="Times New Roman"/>
                <a:cs typeface="Times New Roman"/>
              </a:rPr>
              <a:t>4</a:t>
            </a: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-45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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2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2735" sz="975" spc="30">
                <a:latin typeface="Times New Roman"/>
                <a:cs typeface="Times New Roman"/>
              </a:rPr>
              <a:t>2</a:t>
            </a:r>
            <a:r>
              <a:rPr dirty="0" baseline="42735" sz="975">
                <a:latin typeface="Times New Roman"/>
                <a:cs typeface="Times New Roman"/>
              </a:rPr>
              <a:t> </a:t>
            </a:r>
            <a:r>
              <a:rPr dirty="0" baseline="42735" sz="975" spc="-7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350">
              <a:latin typeface="Times New Roman"/>
              <a:cs typeface="Times New Roman"/>
            </a:endParaRPr>
          </a:p>
          <a:p>
            <a:pPr marL="113664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113664">
              <a:lnSpc>
                <a:spcPct val="100000"/>
              </a:lnSpc>
              <a:spcBef>
                <a:spcPts val="114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level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curves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contours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given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setting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k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Doing </a:t>
            </a:r>
            <a:r>
              <a:rPr dirty="0" sz="1100" spc="-5">
                <a:latin typeface="Calibri"/>
                <a:cs typeface="Calibri"/>
              </a:rPr>
              <a:t>this 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our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400">
              <a:latin typeface="Calibri"/>
              <a:cs typeface="Calibri"/>
            </a:endParaRPr>
          </a:p>
          <a:p>
            <a:pPr algn="ctr" marL="311150">
              <a:lnSpc>
                <a:spcPct val="100000"/>
              </a:lnSpc>
            </a:pPr>
            <a:r>
              <a:rPr dirty="0" sz="1200" spc="15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k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500">
              <a:latin typeface="Times New Roman"/>
              <a:cs typeface="Times New Roman"/>
            </a:endParaRPr>
          </a:p>
          <a:p>
            <a:pPr marL="1143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14300">
              <a:lnSpc>
                <a:spcPct val="100000"/>
              </a:lnSpc>
              <a:spcBef>
                <a:spcPts val="114"/>
              </a:spcBef>
            </a:pP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rewrite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from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previous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step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gives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us,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400">
              <a:latin typeface="Calibri"/>
              <a:cs typeface="Calibri"/>
            </a:endParaRPr>
          </a:p>
          <a:p>
            <a:pPr algn="ctr" marR="132715">
              <a:lnSpc>
                <a:spcPct val="100000"/>
              </a:lnSpc>
            </a:pP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2</a:t>
            </a:r>
            <a:r>
              <a:rPr dirty="0" sz="1200" spc="-17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-225" i="1">
                <a:latin typeface="Times New Roman"/>
                <a:cs typeface="Times New Roman"/>
              </a:rPr>
              <a:t> 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spc="15">
                <a:latin typeface="Times New Roman"/>
                <a:cs typeface="Times New Roman"/>
              </a:rPr>
              <a:t>4</a:t>
            </a:r>
            <a:r>
              <a:rPr dirty="0" sz="1200" i="1">
                <a:latin typeface="Times New Roman"/>
                <a:cs typeface="Times New Roman"/>
              </a:rPr>
              <a:t>k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400">
              <a:latin typeface="Times New Roman"/>
              <a:cs typeface="Times New Roman"/>
            </a:endParaRPr>
          </a:p>
          <a:p>
            <a:pPr marL="1143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level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curves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 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parabolas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opening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right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starting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 </a:t>
            </a:r>
            <a:r>
              <a:rPr dirty="0" sz="1100" spc="5">
                <a:latin typeface="Calibri"/>
                <a:cs typeface="Calibri"/>
              </a:rPr>
              <a:t>4</a:t>
            </a:r>
            <a:r>
              <a:rPr dirty="0" sz="1100" spc="5" i="1">
                <a:latin typeface="Calibri"/>
                <a:cs typeface="Calibri"/>
              </a:rPr>
              <a:t>k</a:t>
            </a:r>
            <a:r>
              <a:rPr dirty="0" sz="1100" spc="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14300" marR="304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restrictions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values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i="1">
                <a:latin typeface="Calibri"/>
                <a:cs typeface="Calibri"/>
              </a:rPr>
              <a:t>k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use,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 sometimes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143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43112" y="1057275"/>
            <a:ext cx="3581399" cy="3324224"/>
          </a:xfrm>
          <a:prstGeom prst="rect">
            <a:avLst/>
          </a:prstGeom>
        </p:spPr>
      </p:pic>
      <p:grpSp>
        <p:nvGrpSpPr>
          <p:cNvPr id="6" name="object 6"/>
          <p:cNvGrpSpPr/>
          <p:nvPr/>
        </p:nvGrpSpPr>
        <p:grpSpPr>
          <a:xfrm>
            <a:off x="4806188" y="6734302"/>
            <a:ext cx="2578100" cy="977900"/>
            <a:chOff x="4806188" y="6734302"/>
            <a:chExt cx="2578100" cy="977900"/>
          </a:xfrm>
        </p:grpSpPr>
        <p:sp>
          <p:nvSpPr>
            <p:cNvPr id="7" name="object 7"/>
            <p:cNvSpPr/>
            <p:nvPr/>
          </p:nvSpPr>
          <p:spPr>
            <a:xfrm>
              <a:off x="4806188" y="6734302"/>
              <a:ext cx="2578100" cy="977900"/>
            </a:xfrm>
            <a:custGeom>
              <a:avLst/>
              <a:gdLst/>
              <a:ahLst/>
              <a:cxnLst/>
              <a:rect l="l" t="t" r="r" b="b"/>
              <a:pathLst>
                <a:path w="2578100" h="977900">
                  <a:moveTo>
                    <a:pt x="2578100" y="977900"/>
                  </a:moveTo>
                  <a:lnTo>
                    <a:pt x="0" y="977900"/>
                  </a:lnTo>
                  <a:lnTo>
                    <a:pt x="0" y="0"/>
                  </a:lnTo>
                  <a:lnTo>
                    <a:pt x="2578100" y="0"/>
                  </a:lnTo>
                  <a:lnTo>
                    <a:pt x="2578100" y="977900"/>
                  </a:lnTo>
                  <a:close/>
                </a:path>
              </a:pathLst>
            </a:custGeom>
            <a:solidFill>
              <a:srgbClr val="4BAF4F">
                <a:alpha val="25097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010912" y="6803288"/>
              <a:ext cx="2158999" cy="829411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84348" y="7750468"/>
            <a:ext cx="1198245" cy="187960"/>
          </a:xfrm>
          <a:custGeom>
            <a:avLst/>
            <a:gdLst/>
            <a:ahLst/>
            <a:cxnLst/>
            <a:rect l="l" t="t" r="r" b="b"/>
            <a:pathLst>
              <a:path w="1198245" h="187959">
                <a:moveTo>
                  <a:pt x="1165077" y="0"/>
                </a:moveTo>
                <a:lnTo>
                  <a:pt x="33159" y="0"/>
                </a:lnTo>
                <a:lnTo>
                  <a:pt x="8287" y="41748"/>
                </a:lnTo>
                <a:lnTo>
                  <a:pt x="-2" y="93798"/>
                </a:lnTo>
                <a:lnTo>
                  <a:pt x="8287" y="145848"/>
                </a:lnTo>
                <a:lnTo>
                  <a:pt x="33159" y="187595"/>
                </a:lnTo>
                <a:lnTo>
                  <a:pt x="1165077" y="187595"/>
                </a:lnTo>
                <a:lnTo>
                  <a:pt x="1189949" y="145848"/>
                </a:lnTo>
                <a:lnTo>
                  <a:pt x="1198240" y="93798"/>
                </a:lnTo>
                <a:lnTo>
                  <a:pt x="1189949" y="41748"/>
                </a:lnTo>
                <a:lnTo>
                  <a:pt x="1165077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/>
          <p:cNvGrpSpPr/>
          <p:nvPr/>
        </p:nvGrpSpPr>
        <p:grpSpPr>
          <a:xfrm>
            <a:off x="1321898" y="7732372"/>
            <a:ext cx="374650" cy="210185"/>
            <a:chOff x="1321898" y="7732372"/>
            <a:chExt cx="374650" cy="210185"/>
          </a:xfrm>
        </p:grpSpPr>
        <p:sp>
          <p:nvSpPr>
            <p:cNvPr id="4" name="object 4"/>
            <p:cNvSpPr/>
            <p:nvPr/>
          </p:nvSpPr>
          <p:spPr>
            <a:xfrm>
              <a:off x="1549956" y="7732372"/>
              <a:ext cx="146685" cy="210185"/>
            </a:xfrm>
            <a:custGeom>
              <a:avLst/>
              <a:gdLst/>
              <a:ahLst/>
              <a:cxnLst/>
              <a:rect l="l" t="t" r="r" b="b"/>
              <a:pathLst>
                <a:path w="146685" h="210184">
                  <a:moveTo>
                    <a:pt x="110964" y="0"/>
                  </a:moveTo>
                  <a:lnTo>
                    <a:pt x="35581" y="0"/>
                  </a:lnTo>
                  <a:lnTo>
                    <a:pt x="11859" y="36040"/>
                  </a:lnTo>
                  <a:lnTo>
                    <a:pt x="-2" y="80923"/>
                  </a:lnTo>
                  <a:lnTo>
                    <a:pt x="-2" y="128754"/>
                  </a:lnTo>
                  <a:lnTo>
                    <a:pt x="11859" y="173638"/>
                  </a:lnTo>
                  <a:lnTo>
                    <a:pt x="35581" y="209678"/>
                  </a:lnTo>
                  <a:lnTo>
                    <a:pt x="110964" y="209678"/>
                  </a:lnTo>
                  <a:lnTo>
                    <a:pt x="134686" y="173638"/>
                  </a:lnTo>
                  <a:lnTo>
                    <a:pt x="146548" y="128754"/>
                  </a:lnTo>
                  <a:lnTo>
                    <a:pt x="146548" y="80923"/>
                  </a:lnTo>
                  <a:lnTo>
                    <a:pt x="134686" y="36040"/>
                  </a:lnTo>
                  <a:lnTo>
                    <a:pt x="110964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1436399" y="7737821"/>
              <a:ext cx="150495" cy="191135"/>
            </a:xfrm>
            <a:custGeom>
              <a:avLst/>
              <a:gdLst/>
              <a:ahLst/>
              <a:cxnLst/>
              <a:rect l="l" t="t" r="r" b="b"/>
              <a:pathLst>
                <a:path w="150494" h="191134">
                  <a:moveTo>
                    <a:pt x="116477" y="0"/>
                  </a:moveTo>
                  <a:lnTo>
                    <a:pt x="33707" y="0"/>
                  </a:lnTo>
                  <a:lnTo>
                    <a:pt x="8425" y="42435"/>
                  </a:lnTo>
                  <a:lnTo>
                    <a:pt x="-1" y="95343"/>
                  </a:lnTo>
                  <a:lnTo>
                    <a:pt x="8425" y="148251"/>
                  </a:lnTo>
                  <a:lnTo>
                    <a:pt x="33707" y="190686"/>
                  </a:lnTo>
                  <a:lnTo>
                    <a:pt x="116477" y="190686"/>
                  </a:lnTo>
                  <a:lnTo>
                    <a:pt x="141758" y="148251"/>
                  </a:lnTo>
                  <a:lnTo>
                    <a:pt x="150185" y="95343"/>
                  </a:lnTo>
                  <a:lnTo>
                    <a:pt x="141758" y="42435"/>
                  </a:lnTo>
                  <a:lnTo>
                    <a:pt x="116477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1321898" y="7735018"/>
              <a:ext cx="137795" cy="207645"/>
            </a:xfrm>
            <a:custGeom>
              <a:avLst/>
              <a:gdLst/>
              <a:ahLst/>
              <a:cxnLst/>
              <a:rect l="l" t="t" r="r" b="b"/>
              <a:pathLst>
                <a:path w="137794" h="207645">
                  <a:moveTo>
                    <a:pt x="102073" y="0"/>
                  </a:moveTo>
                  <a:lnTo>
                    <a:pt x="35133" y="0"/>
                  </a:lnTo>
                  <a:lnTo>
                    <a:pt x="11710" y="35585"/>
                  </a:lnTo>
                  <a:lnTo>
                    <a:pt x="0" y="79902"/>
                  </a:lnTo>
                  <a:lnTo>
                    <a:pt x="0" y="127130"/>
                  </a:lnTo>
                  <a:lnTo>
                    <a:pt x="11710" y="171447"/>
                  </a:lnTo>
                  <a:lnTo>
                    <a:pt x="35133" y="207032"/>
                  </a:lnTo>
                  <a:lnTo>
                    <a:pt x="102073" y="207032"/>
                  </a:lnTo>
                  <a:lnTo>
                    <a:pt x="125497" y="171447"/>
                  </a:lnTo>
                  <a:lnTo>
                    <a:pt x="137208" y="127130"/>
                  </a:lnTo>
                  <a:lnTo>
                    <a:pt x="137208" y="79902"/>
                  </a:lnTo>
                  <a:lnTo>
                    <a:pt x="125497" y="35585"/>
                  </a:lnTo>
                  <a:lnTo>
                    <a:pt x="102073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" name="object 7"/>
          <p:cNvSpPr/>
          <p:nvPr/>
        </p:nvSpPr>
        <p:spPr>
          <a:xfrm>
            <a:off x="1195118" y="7750316"/>
            <a:ext cx="141605" cy="187960"/>
          </a:xfrm>
          <a:custGeom>
            <a:avLst/>
            <a:gdLst/>
            <a:ahLst/>
            <a:cxnLst/>
            <a:rect l="l" t="t" r="r" b="b"/>
            <a:pathLst>
              <a:path w="141605" h="187959">
                <a:moveTo>
                  <a:pt x="107890" y="0"/>
                </a:moveTo>
                <a:lnTo>
                  <a:pt x="33161" y="0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8"/>
                </a:lnTo>
                <a:lnTo>
                  <a:pt x="33161" y="187596"/>
                </a:lnTo>
                <a:lnTo>
                  <a:pt x="107890" y="187596"/>
                </a:lnTo>
                <a:lnTo>
                  <a:pt x="132762" y="145848"/>
                </a:lnTo>
                <a:lnTo>
                  <a:pt x="141052" y="93798"/>
                </a:lnTo>
                <a:lnTo>
                  <a:pt x="132762" y="41748"/>
                </a:lnTo>
                <a:lnTo>
                  <a:pt x="107890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881145" y="8555091"/>
            <a:ext cx="5875655" cy="187960"/>
          </a:xfrm>
          <a:custGeom>
            <a:avLst/>
            <a:gdLst/>
            <a:ahLst/>
            <a:cxnLst/>
            <a:rect l="l" t="t" r="r" b="b"/>
            <a:pathLst>
              <a:path w="5875655" h="187959">
                <a:moveTo>
                  <a:pt x="5841947" y="6"/>
                </a:moveTo>
                <a:lnTo>
                  <a:pt x="33163" y="6"/>
                </a:lnTo>
                <a:lnTo>
                  <a:pt x="8290" y="41752"/>
                </a:lnTo>
                <a:lnTo>
                  <a:pt x="0" y="93800"/>
                </a:lnTo>
                <a:lnTo>
                  <a:pt x="8290" y="145849"/>
                </a:lnTo>
                <a:lnTo>
                  <a:pt x="33163" y="187595"/>
                </a:lnTo>
                <a:lnTo>
                  <a:pt x="5841947" y="187595"/>
                </a:lnTo>
                <a:lnTo>
                  <a:pt x="5866818" y="145849"/>
                </a:lnTo>
                <a:lnTo>
                  <a:pt x="5875109" y="93800"/>
                </a:lnTo>
                <a:lnTo>
                  <a:pt x="5866818" y="41752"/>
                </a:lnTo>
                <a:lnTo>
                  <a:pt x="5841947" y="6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 txBox="1"/>
          <p:nvPr/>
        </p:nvSpPr>
        <p:spPr>
          <a:xfrm>
            <a:off x="901700" y="894080"/>
            <a:ext cx="433006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Below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level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curves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 values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k</a:t>
            </a:r>
            <a:r>
              <a:rPr dirty="0" sz="1100" spc="1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function.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896111" y="4853940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78045" y="8159987"/>
            <a:ext cx="181920" cy="159794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838181" y="5222178"/>
            <a:ext cx="5970905" cy="3700779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762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7. </a:t>
            </a:r>
            <a:r>
              <a:rPr dirty="0" sz="1100" spc="-5">
                <a:latin typeface="Calibri"/>
                <a:cs typeface="Calibri"/>
              </a:rPr>
              <a:t>Identify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level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curves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(or </a:t>
            </a:r>
            <a:r>
              <a:rPr dirty="0" sz="1100">
                <a:latin typeface="Calibri"/>
                <a:cs typeface="Calibri"/>
              </a:rPr>
              <a:t>contours)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function.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400">
              <a:latin typeface="Calibri"/>
              <a:cs typeface="Calibri"/>
            </a:endParaRPr>
          </a:p>
          <a:p>
            <a:pPr algn="ctr" marL="127000">
              <a:lnSpc>
                <a:spcPct val="100000"/>
              </a:lnSpc>
            </a:pPr>
            <a:r>
              <a:rPr dirty="0" sz="1150" spc="55" i="1">
                <a:latin typeface="Times New Roman"/>
                <a:cs typeface="Times New Roman"/>
              </a:rPr>
              <a:t>y</a:t>
            </a:r>
            <a:r>
              <a:rPr dirty="0" baseline="42735" sz="975" spc="82">
                <a:latin typeface="Times New Roman"/>
                <a:cs typeface="Times New Roman"/>
              </a:rPr>
              <a:t>2</a:t>
            </a:r>
            <a:r>
              <a:rPr dirty="0" baseline="42735" sz="975" spc="307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60">
                <a:latin typeface="Times New Roman"/>
                <a:cs typeface="Times New Roman"/>
              </a:rPr>
              <a:t>2</a:t>
            </a:r>
            <a:r>
              <a:rPr dirty="0" sz="1150" spc="60" i="1">
                <a:latin typeface="Times New Roman"/>
                <a:cs typeface="Times New Roman"/>
              </a:rPr>
              <a:t>x</a:t>
            </a:r>
            <a:r>
              <a:rPr dirty="0" baseline="42735" sz="975" spc="89">
                <a:latin typeface="Times New Roman"/>
                <a:cs typeface="Times New Roman"/>
              </a:rPr>
              <a:t>2</a:t>
            </a:r>
            <a:r>
              <a:rPr dirty="0" baseline="42735" sz="975" spc="202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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z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350">
              <a:latin typeface="Times New Roman"/>
              <a:cs typeface="Times New Roman"/>
            </a:endParaRPr>
          </a:p>
          <a:p>
            <a:pPr marL="762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76200">
              <a:lnSpc>
                <a:spcPct val="100000"/>
              </a:lnSpc>
              <a:spcBef>
                <a:spcPts val="114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know 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level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curves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contours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given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setting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k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Doing </a:t>
            </a:r>
            <a:r>
              <a:rPr dirty="0" sz="1100" spc="-5">
                <a:latin typeface="Calibri"/>
                <a:cs typeface="Calibri"/>
              </a:rPr>
              <a:t>this in</a:t>
            </a:r>
            <a:r>
              <a:rPr dirty="0" sz="1100">
                <a:latin typeface="Calibri"/>
                <a:cs typeface="Calibri"/>
              </a:rPr>
              <a:t> our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400">
              <a:latin typeface="Calibri"/>
              <a:cs typeface="Calibri"/>
            </a:endParaRPr>
          </a:p>
          <a:p>
            <a:pPr algn="ctr" marL="128905">
              <a:lnSpc>
                <a:spcPct val="100000"/>
              </a:lnSpc>
            </a:pP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75">
                <a:latin typeface="Times New Roman"/>
                <a:cs typeface="Times New Roman"/>
              </a:rPr>
              <a:t>2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8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k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500">
              <a:latin typeface="Times New Roman"/>
              <a:cs typeface="Times New Roman"/>
            </a:endParaRPr>
          </a:p>
          <a:p>
            <a:pPr marL="762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76200">
              <a:lnSpc>
                <a:spcPct val="100000"/>
              </a:lnSpc>
              <a:spcBef>
                <a:spcPts val="130"/>
              </a:spcBef>
            </a:pPr>
            <a:r>
              <a:rPr dirty="0" sz="1100">
                <a:latin typeface="Calibri"/>
                <a:cs typeface="Calibri"/>
              </a:rPr>
              <a:t>For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problem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value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k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affect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type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graph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level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curve.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250">
              <a:latin typeface="Calibri"/>
              <a:cs typeface="Calibri"/>
            </a:endParaRPr>
          </a:p>
          <a:p>
            <a:pPr marL="76200">
              <a:lnSpc>
                <a:spcPct val="10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First, if</a:t>
            </a:r>
            <a:r>
              <a:rPr dirty="0" sz="1100" spc="170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k</a:t>
            </a:r>
            <a:r>
              <a:rPr dirty="0" sz="1200" spc="6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0</a:t>
            </a:r>
            <a:r>
              <a:rPr dirty="0" sz="1200" spc="14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be,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500">
              <a:latin typeface="Calibri"/>
              <a:cs typeface="Calibri"/>
            </a:endParaRPr>
          </a:p>
          <a:p>
            <a:pPr algn="ctr" marL="127635">
              <a:lnSpc>
                <a:spcPct val="100000"/>
              </a:lnSpc>
              <a:tabLst>
                <a:tab pos="1035685" algn="l"/>
                <a:tab pos="1701164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215" i="1">
                <a:latin typeface="Times New Roman"/>
                <a:cs typeface="Times New Roman"/>
              </a:rPr>
              <a:t> </a:t>
            </a:r>
            <a:r>
              <a:rPr dirty="0" baseline="47008" sz="975" spc="30">
                <a:latin typeface="Times New Roman"/>
                <a:cs typeface="Times New Roman"/>
              </a:rPr>
              <a:t>2 </a:t>
            </a:r>
            <a:r>
              <a:rPr dirty="0" baseline="47008" sz="975" spc="7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65">
                <a:latin typeface="Times New Roman"/>
                <a:cs typeface="Times New Roman"/>
              </a:rPr>
              <a:t>2</a:t>
            </a:r>
            <a:r>
              <a:rPr dirty="0" sz="1150" spc="65" i="1">
                <a:latin typeface="Times New Roman"/>
                <a:cs typeface="Times New Roman"/>
              </a:rPr>
              <a:t>x</a:t>
            </a:r>
            <a:r>
              <a:rPr dirty="0" baseline="47008" sz="975" spc="97">
                <a:latin typeface="Times New Roman"/>
                <a:cs typeface="Times New Roman"/>
              </a:rPr>
              <a:t>2	</a:t>
            </a:r>
            <a:r>
              <a:rPr dirty="0" sz="1150" spc="50">
                <a:latin typeface="Symbol"/>
                <a:cs typeface="Symbol"/>
              </a:rPr>
              <a:t></a:t>
            </a:r>
            <a:r>
              <a:rPr dirty="0" sz="1150" spc="50">
                <a:latin typeface="Times New Roman"/>
                <a:cs typeface="Times New Roman"/>
              </a:rPr>
              <a:t>	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1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2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</a:t>
            </a:r>
            <a:r>
              <a:rPr dirty="0" sz="1150" spc="25">
                <a:latin typeface="Times New Roman"/>
                <a:cs typeface="Times New Roman"/>
              </a:rPr>
              <a:t> </a:t>
            </a:r>
            <a:r>
              <a:rPr dirty="0" sz="1150" spc="229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 spc="22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400">
              <a:latin typeface="Times New Roman"/>
              <a:cs typeface="Times New Roman"/>
            </a:endParaRPr>
          </a:p>
          <a:p>
            <a:pPr marL="75565" marR="43180">
              <a:lnSpc>
                <a:spcPct val="1091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case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level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curve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(actually curves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think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it)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two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through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origin.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increasing and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other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decreasing.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13" name="object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005012" y="1321299"/>
            <a:ext cx="3600437" cy="331396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1024" y="2829228"/>
            <a:ext cx="1485265" cy="187960"/>
          </a:xfrm>
          <a:custGeom>
            <a:avLst/>
            <a:gdLst/>
            <a:ahLst/>
            <a:cxnLst/>
            <a:rect l="l" t="t" r="r" b="b"/>
            <a:pathLst>
              <a:path w="1485264" h="187960">
                <a:moveTo>
                  <a:pt x="1451742" y="-2"/>
                </a:moveTo>
                <a:lnTo>
                  <a:pt x="33162" y="-2"/>
                </a:lnTo>
                <a:lnTo>
                  <a:pt x="8290" y="41746"/>
                </a:lnTo>
                <a:lnTo>
                  <a:pt x="0" y="93797"/>
                </a:lnTo>
                <a:lnTo>
                  <a:pt x="8290" y="145847"/>
                </a:lnTo>
                <a:lnTo>
                  <a:pt x="33162" y="187595"/>
                </a:lnTo>
                <a:lnTo>
                  <a:pt x="1451742" y="187595"/>
                </a:lnTo>
                <a:lnTo>
                  <a:pt x="1476613" y="145847"/>
                </a:lnTo>
                <a:lnTo>
                  <a:pt x="1484904" y="93797"/>
                </a:lnTo>
                <a:lnTo>
                  <a:pt x="1476613" y="41746"/>
                </a:lnTo>
                <a:lnTo>
                  <a:pt x="1451742" y="-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" name="object 3"/>
          <p:cNvGrpSpPr/>
          <p:nvPr/>
        </p:nvGrpSpPr>
        <p:grpSpPr>
          <a:xfrm>
            <a:off x="2350722" y="2811825"/>
            <a:ext cx="372110" cy="209550"/>
            <a:chOff x="2350722" y="2811825"/>
            <a:chExt cx="372110" cy="209550"/>
          </a:xfrm>
        </p:grpSpPr>
        <p:sp>
          <p:nvSpPr>
            <p:cNvPr id="4" name="object 4"/>
            <p:cNvSpPr/>
            <p:nvPr/>
          </p:nvSpPr>
          <p:spPr>
            <a:xfrm>
              <a:off x="2576425" y="2811825"/>
              <a:ext cx="146685" cy="209550"/>
            </a:xfrm>
            <a:custGeom>
              <a:avLst/>
              <a:gdLst/>
              <a:ahLst/>
              <a:cxnLst/>
              <a:rect l="l" t="t" r="r" b="b"/>
              <a:pathLst>
                <a:path w="146685" h="209550">
                  <a:moveTo>
                    <a:pt x="110842" y="-2"/>
                  </a:moveTo>
                  <a:lnTo>
                    <a:pt x="35459" y="-2"/>
                  </a:lnTo>
                  <a:lnTo>
                    <a:pt x="11819" y="35912"/>
                  </a:lnTo>
                  <a:lnTo>
                    <a:pt x="0" y="80639"/>
                  </a:lnTo>
                  <a:lnTo>
                    <a:pt x="0" y="128304"/>
                  </a:lnTo>
                  <a:lnTo>
                    <a:pt x="11819" y="173032"/>
                  </a:lnTo>
                  <a:lnTo>
                    <a:pt x="35459" y="208946"/>
                  </a:lnTo>
                  <a:lnTo>
                    <a:pt x="110842" y="208946"/>
                  </a:lnTo>
                  <a:lnTo>
                    <a:pt x="134482" y="173032"/>
                  </a:lnTo>
                  <a:lnTo>
                    <a:pt x="146302" y="128304"/>
                  </a:lnTo>
                  <a:lnTo>
                    <a:pt x="146302" y="80639"/>
                  </a:lnTo>
                  <a:lnTo>
                    <a:pt x="134482" y="35912"/>
                  </a:lnTo>
                  <a:lnTo>
                    <a:pt x="110842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2462806" y="2817256"/>
              <a:ext cx="150495" cy="190500"/>
            </a:xfrm>
            <a:custGeom>
              <a:avLst/>
              <a:gdLst/>
              <a:ahLst/>
              <a:cxnLst/>
              <a:rect l="l" t="t" r="r" b="b"/>
              <a:pathLst>
                <a:path w="150494" h="190500">
                  <a:moveTo>
                    <a:pt x="116361" y="-2"/>
                  </a:moveTo>
                  <a:lnTo>
                    <a:pt x="33590" y="-2"/>
                  </a:lnTo>
                  <a:lnTo>
                    <a:pt x="8397" y="42285"/>
                  </a:lnTo>
                  <a:lnTo>
                    <a:pt x="0" y="95008"/>
                  </a:lnTo>
                  <a:lnTo>
                    <a:pt x="8397" y="147731"/>
                  </a:lnTo>
                  <a:lnTo>
                    <a:pt x="33590" y="190018"/>
                  </a:lnTo>
                  <a:lnTo>
                    <a:pt x="116361" y="190018"/>
                  </a:lnTo>
                  <a:lnTo>
                    <a:pt x="141554" y="147731"/>
                  </a:lnTo>
                  <a:lnTo>
                    <a:pt x="149952" y="95008"/>
                  </a:lnTo>
                  <a:lnTo>
                    <a:pt x="141554" y="42285"/>
                  </a:lnTo>
                  <a:lnTo>
                    <a:pt x="116361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2350722" y="2814462"/>
              <a:ext cx="137160" cy="206375"/>
            </a:xfrm>
            <a:custGeom>
              <a:avLst/>
              <a:gdLst/>
              <a:ahLst/>
              <a:cxnLst/>
              <a:rect l="l" t="t" r="r" b="b"/>
              <a:pathLst>
                <a:path w="137160" h="206375">
                  <a:moveTo>
                    <a:pt x="101951" y="-2"/>
                  </a:moveTo>
                  <a:lnTo>
                    <a:pt x="35011" y="-2"/>
                  </a:lnTo>
                  <a:lnTo>
                    <a:pt x="11670" y="35459"/>
                  </a:lnTo>
                  <a:lnTo>
                    <a:pt x="0" y="79622"/>
                  </a:lnTo>
                  <a:lnTo>
                    <a:pt x="0" y="126685"/>
                  </a:lnTo>
                  <a:lnTo>
                    <a:pt x="11670" y="170848"/>
                  </a:lnTo>
                  <a:lnTo>
                    <a:pt x="35011" y="206310"/>
                  </a:lnTo>
                  <a:lnTo>
                    <a:pt x="101951" y="206310"/>
                  </a:lnTo>
                  <a:lnTo>
                    <a:pt x="125293" y="170848"/>
                  </a:lnTo>
                  <a:lnTo>
                    <a:pt x="136964" y="126685"/>
                  </a:lnTo>
                  <a:lnTo>
                    <a:pt x="136964" y="79622"/>
                  </a:lnTo>
                  <a:lnTo>
                    <a:pt x="125293" y="35459"/>
                  </a:lnTo>
                  <a:lnTo>
                    <a:pt x="101951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7" name="object 7"/>
          <p:cNvSpPr/>
          <p:nvPr/>
        </p:nvSpPr>
        <p:spPr>
          <a:xfrm>
            <a:off x="881011" y="2082634"/>
            <a:ext cx="5850890" cy="372110"/>
          </a:xfrm>
          <a:custGeom>
            <a:avLst/>
            <a:gdLst/>
            <a:ahLst/>
            <a:cxnLst/>
            <a:rect l="l" t="t" r="r" b="b"/>
            <a:pathLst>
              <a:path w="5850890" h="372110">
                <a:moveTo>
                  <a:pt x="5850661" y="93789"/>
                </a:moveTo>
                <a:lnTo>
                  <a:pt x="5842368" y="41744"/>
                </a:lnTo>
                <a:lnTo>
                  <a:pt x="5817489" y="0"/>
                </a:lnTo>
                <a:lnTo>
                  <a:pt x="33312" y="0"/>
                </a:lnTo>
                <a:lnTo>
                  <a:pt x="8432" y="41744"/>
                </a:lnTo>
                <a:lnTo>
                  <a:pt x="152" y="93789"/>
                </a:lnTo>
                <a:lnTo>
                  <a:pt x="8432" y="145846"/>
                </a:lnTo>
                <a:lnTo>
                  <a:pt x="32270" y="185864"/>
                </a:lnTo>
                <a:lnTo>
                  <a:pt x="8293" y="226110"/>
                </a:lnTo>
                <a:lnTo>
                  <a:pt x="0" y="278168"/>
                </a:lnTo>
                <a:lnTo>
                  <a:pt x="8293" y="330212"/>
                </a:lnTo>
                <a:lnTo>
                  <a:pt x="33172" y="371957"/>
                </a:lnTo>
                <a:lnTo>
                  <a:pt x="1917509" y="371957"/>
                </a:lnTo>
                <a:lnTo>
                  <a:pt x="1942376" y="330212"/>
                </a:lnTo>
                <a:lnTo>
                  <a:pt x="1950669" y="278168"/>
                </a:lnTo>
                <a:lnTo>
                  <a:pt x="1942376" y="226110"/>
                </a:lnTo>
                <a:lnTo>
                  <a:pt x="1919427" y="187591"/>
                </a:lnTo>
                <a:lnTo>
                  <a:pt x="5817489" y="187591"/>
                </a:lnTo>
                <a:lnTo>
                  <a:pt x="5842368" y="145846"/>
                </a:lnTo>
                <a:lnTo>
                  <a:pt x="5850661" y="93789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881237" y="913804"/>
            <a:ext cx="2276475" cy="187960"/>
          </a:xfrm>
          <a:custGeom>
            <a:avLst/>
            <a:gdLst/>
            <a:ahLst/>
            <a:cxnLst/>
            <a:rect l="l" t="t" r="r" b="b"/>
            <a:pathLst>
              <a:path w="2276475" h="187959">
                <a:moveTo>
                  <a:pt x="2242804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8"/>
                </a:lnTo>
                <a:lnTo>
                  <a:pt x="33162" y="187596"/>
                </a:lnTo>
                <a:lnTo>
                  <a:pt x="2242804" y="187596"/>
                </a:lnTo>
                <a:lnTo>
                  <a:pt x="2267676" y="145848"/>
                </a:lnTo>
                <a:lnTo>
                  <a:pt x="2275967" y="93798"/>
                </a:lnTo>
                <a:lnTo>
                  <a:pt x="2267676" y="41748"/>
                </a:lnTo>
                <a:lnTo>
                  <a:pt x="2242804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9" name="object 9"/>
          <p:cNvGrpSpPr/>
          <p:nvPr/>
        </p:nvGrpSpPr>
        <p:grpSpPr>
          <a:xfrm>
            <a:off x="3141752" y="895964"/>
            <a:ext cx="375285" cy="210185"/>
            <a:chOff x="3141752" y="895964"/>
            <a:chExt cx="375285" cy="210185"/>
          </a:xfrm>
        </p:grpSpPr>
        <p:sp>
          <p:nvSpPr>
            <p:cNvPr id="10" name="object 10"/>
            <p:cNvSpPr/>
            <p:nvPr/>
          </p:nvSpPr>
          <p:spPr>
            <a:xfrm>
              <a:off x="3369865" y="895964"/>
              <a:ext cx="146685" cy="210185"/>
            </a:xfrm>
            <a:custGeom>
              <a:avLst/>
              <a:gdLst/>
              <a:ahLst/>
              <a:cxnLst/>
              <a:rect l="l" t="t" r="r" b="b"/>
              <a:pathLst>
                <a:path w="146685" h="210184">
                  <a:moveTo>
                    <a:pt x="110970" y="0"/>
                  </a:moveTo>
                  <a:lnTo>
                    <a:pt x="35587" y="0"/>
                  </a:lnTo>
                  <a:lnTo>
                    <a:pt x="11864" y="36040"/>
                  </a:lnTo>
                  <a:lnTo>
                    <a:pt x="3" y="80923"/>
                  </a:lnTo>
                  <a:lnTo>
                    <a:pt x="3" y="128755"/>
                  </a:lnTo>
                  <a:lnTo>
                    <a:pt x="11864" y="173638"/>
                  </a:lnTo>
                  <a:lnTo>
                    <a:pt x="35587" y="209678"/>
                  </a:lnTo>
                  <a:lnTo>
                    <a:pt x="110970" y="209678"/>
                  </a:lnTo>
                  <a:lnTo>
                    <a:pt x="134693" y="173638"/>
                  </a:lnTo>
                  <a:lnTo>
                    <a:pt x="146554" y="128755"/>
                  </a:lnTo>
                  <a:lnTo>
                    <a:pt x="146554" y="80923"/>
                  </a:lnTo>
                  <a:lnTo>
                    <a:pt x="134693" y="36040"/>
                  </a:lnTo>
                  <a:lnTo>
                    <a:pt x="110970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3256252" y="901414"/>
              <a:ext cx="150495" cy="191135"/>
            </a:xfrm>
            <a:custGeom>
              <a:avLst/>
              <a:gdLst/>
              <a:ahLst/>
              <a:cxnLst/>
              <a:rect l="l" t="t" r="r" b="b"/>
              <a:pathLst>
                <a:path w="150495" h="191134">
                  <a:moveTo>
                    <a:pt x="116483" y="0"/>
                  </a:moveTo>
                  <a:lnTo>
                    <a:pt x="33712" y="0"/>
                  </a:lnTo>
                  <a:lnTo>
                    <a:pt x="8430" y="42435"/>
                  </a:lnTo>
                  <a:lnTo>
                    <a:pt x="3" y="95342"/>
                  </a:lnTo>
                  <a:lnTo>
                    <a:pt x="8430" y="148249"/>
                  </a:lnTo>
                  <a:lnTo>
                    <a:pt x="33712" y="190685"/>
                  </a:lnTo>
                  <a:lnTo>
                    <a:pt x="116483" y="190685"/>
                  </a:lnTo>
                  <a:lnTo>
                    <a:pt x="141764" y="148249"/>
                  </a:lnTo>
                  <a:lnTo>
                    <a:pt x="150191" y="95342"/>
                  </a:lnTo>
                  <a:lnTo>
                    <a:pt x="141764" y="42435"/>
                  </a:lnTo>
                  <a:lnTo>
                    <a:pt x="116483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3141752" y="898611"/>
              <a:ext cx="137795" cy="207645"/>
            </a:xfrm>
            <a:custGeom>
              <a:avLst/>
              <a:gdLst/>
              <a:ahLst/>
              <a:cxnLst/>
              <a:rect l="l" t="t" r="r" b="b"/>
              <a:pathLst>
                <a:path w="137795" h="207644">
                  <a:moveTo>
                    <a:pt x="102078" y="0"/>
                  </a:moveTo>
                  <a:lnTo>
                    <a:pt x="35138" y="0"/>
                  </a:lnTo>
                  <a:lnTo>
                    <a:pt x="11714" y="35584"/>
                  </a:lnTo>
                  <a:lnTo>
                    <a:pt x="3" y="79901"/>
                  </a:lnTo>
                  <a:lnTo>
                    <a:pt x="3" y="127129"/>
                  </a:lnTo>
                  <a:lnTo>
                    <a:pt x="11714" y="171446"/>
                  </a:lnTo>
                  <a:lnTo>
                    <a:pt x="35138" y="207031"/>
                  </a:lnTo>
                  <a:lnTo>
                    <a:pt x="102078" y="207031"/>
                  </a:lnTo>
                  <a:lnTo>
                    <a:pt x="125501" y="171446"/>
                  </a:lnTo>
                  <a:lnTo>
                    <a:pt x="137212" y="127129"/>
                  </a:lnTo>
                  <a:lnTo>
                    <a:pt x="137212" y="79901"/>
                  </a:lnTo>
                  <a:lnTo>
                    <a:pt x="125501" y="35584"/>
                  </a:lnTo>
                  <a:lnTo>
                    <a:pt x="102078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3" name="object 13"/>
          <p:cNvSpPr txBox="1"/>
          <p:nvPr/>
        </p:nvSpPr>
        <p:spPr>
          <a:xfrm>
            <a:off x="901700" y="875242"/>
            <a:ext cx="5828030" cy="407670"/>
          </a:xfrm>
          <a:prstGeom prst="rect">
            <a:avLst/>
          </a:prstGeom>
        </p:spPr>
        <p:txBody>
          <a:bodyPr wrap="square" lIns="0" tIns="15875" rIns="0" bIns="0" rtlCol="0" vert="horz">
            <a:spAutoFit/>
          </a:bodyPr>
          <a:lstStyle/>
          <a:p>
            <a:pPr marL="12700" marR="5080" indent="-635">
              <a:lnSpc>
                <a:spcPct val="107700"/>
              </a:lnSpc>
              <a:spcBef>
                <a:spcPts val="125"/>
              </a:spcBef>
            </a:pPr>
            <a:r>
              <a:rPr dirty="0" sz="1100">
                <a:latin typeface="Calibri"/>
                <a:cs typeface="Calibri"/>
              </a:rPr>
              <a:t>Next, </a:t>
            </a:r>
            <a:r>
              <a:rPr dirty="0" sz="1100" spc="-5">
                <a:latin typeface="Calibri"/>
                <a:cs typeface="Calibri"/>
              </a:rPr>
              <a:t>let’s </a:t>
            </a:r>
            <a:r>
              <a:rPr dirty="0" sz="1100">
                <a:latin typeface="Calibri"/>
                <a:cs typeface="Calibri"/>
              </a:rPr>
              <a:t>take a </a:t>
            </a:r>
            <a:r>
              <a:rPr dirty="0" sz="1100" spc="-5">
                <a:latin typeface="Calibri"/>
                <a:cs typeface="Calibri"/>
              </a:rPr>
              <a:t>look at what </a:t>
            </a:r>
            <a:r>
              <a:rPr dirty="0" sz="1100">
                <a:latin typeface="Calibri"/>
                <a:cs typeface="Calibri"/>
              </a:rPr>
              <a:t>we get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k </a:t>
            </a:r>
            <a:r>
              <a:rPr dirty="0" sz="1200" spc="-10">
                <a:latin typeface="Symbol"/>
                <a:cs typeface="Symbol"/>
              </a:rPr>
              <a:t></a:t>
            </a:r>
            <a:r>
              <a:rPr dirty="0" sz="1200" spc="-10">
                <a:latin typeface="Times New Roman"/>
                <a:cs typeface="Times New Roman"/>
              </a:rPr>
              <a:t> 0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this </a:t>
            </a:r>
            <a:r>
              <a:rPr dirty="0" sz="1100">
                <a:latin typeface="Calibri"/>
                <a:cs typeface="Calibri"/>
              </a:rPr>
              <a:t>case a </a:t>
            </a:r>
            <a:r>
              <a:rPr dirty="0" sz="1100" spc="-5">
                <a:latin typeface="Calibri"/>
                <a:cs typeface="Calibri"/>
              </a:rPr>
              <a:t>quick rewrite </a:t>
            </a:r>
            <a:r>
              <a:rPr dirty="0" sz="1100">
                <a:latin typeface="Calibri"/>
                <a:cs typeface="Calibri"/>
              </a:rPr>
              <a:t>of the </a:t>
            </a:r>
            <a:r>
              <a:rPr dirty="0" sz="1100" spc="-5">
                <a:latin typeface="Calibri"/>
                <a:cs typeface="Calibri"/>
              </a:rPr>
              <a:t>equation </a:t>
            </a:r>
            <a:r>
              <a:rPr dirty="0" sz="1100" spc="-10">
                <a:latin typeface="Calibri"/>
                <a:cs typeface="Calibri"/>
              </a:rPr>
              <a:t>from </a:t>
            </a:r>
            <a:r>
              <a:rPr dirty="0" sz="1100">
                <a:latin typeface="Calibri"/>
                <a:cs typeface="Calibri"/>
              </a:rPr>
              <a:t>Step 2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4" name="object 14"/>
          <p:cNvSpPr/>
          <p:nvPr/>
        </p:nvSpPr>
        <p:spPr>
          <a:xfrm>
            <a:off x="3511676" y="1706371"/>
            <a:ext cx="167640" cy="0"/>
          </a:xfrm>
          <a:custGeom>
            <a:avLst/>
            <a:gdLst/>
            <a:ahLst/>
            <a:cxnLst/>
            <a:rect l="l" t="t" r="r" b="b"/>
            <a:pathLst>
              <a:path w="167639" h="0">
                <a:moveTo>
                  <a:pt x="0" y="0"/>
                </a:moveTo>
                <a:lnTo>
                  <a:pt x="167084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3821635" y="1706371"/>
            <a:ext cx="236220" cy="0"/>
          </a:xfrm>
          <a:custGeom>
            <a:avLst/>
            <a:gdLst/>
            <a:ahLst/>
            <a:cxnLst/>
            <a:rect l="l" t="t" r="r" b="b"/>
            <a:pathLst>
              <a:path w="236220" h="0">
                <a:moveTo>
                  <a:pt x="0" y="0"/>
                </a:moveTo>
                <a:lnTo>
                  <a:pt x="236140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 txBox="1"/>
          <p:nvPr/>
        </p:nvSpPr>
        <p:spPr>
          <a:xfrm>
            <a:off x="4187950" y="1579369"/>
            <a:ext cx="1016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3497388" y="1451099"/>
            <a:ext cx="722630" cy="455930"/>
          </a:xfrm>
          <a:prstGeom prst="rect">
            <a:avLst/>
          </a:prstGeom>
        </p:spPr>
        <p:txBody>
          <a:bodyPr wrap="square" lIns="0" tIns="4445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350"/>
              </a:spcBef>
            </a:pPr>
            <a:r>
              <a:rPr dirty="0" sz="1200" spc="35" i="1">
                <a:latin typeface="Times New Roman"/>
                <a:cs typeface="Times New Roman"/>
              </a:rPr>
              <a:t>y</a:t>
            </a:r>
            <a:r>
              <a:rPr dirty="0" baseline="43650" sz="1050" spc="52">
                <a:latin typeface="Times New Roman"/>
                <a:cs typeface="Times New Roman"/>
              </a:rPr>
              <a:t>2</a:t>
            </a:r>
            <a:r>
              <a:rPr dirty="0" baseline="43650" sz="1050" spc="315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</a:t>
            </a:r>
            <a:r>
              <a:rPr dirty="0" baseline="-34722" sz="1800" spc="-30">
                <a:latin typeface="Times New Roman"/>
                <a:cs typeface="Times New Roman"/>
              </a:rPr>
              <a:t> </a:t>
            </a:r>
            <a:r>
              <a:rPr dirty="0" sz="1200" spc="40">
                <a:latin typeface="Times New Roman"/>
                <a:cs typeface="Times New Roman"/>
              </a:rPr>
              <a:t>2</a:t>
            </a:r>
            <a:r>
              <a:rPr dirty="0" sz="1200" spc="40" i="1">
                <a:latin typeface="Times New Roman"/>
                <a:cs typeface="Times New Roman"/>
              </a:rPr>
              <a:t>x</a:t>
            </a:r>
            <a:r>
              <a:rPr dirty="0" baseline="43650" sz="1050" spc="60">
                <a:latin typeface="Times New Roman"/>
                <a:cs typeface="Times New Roman"/>
              </a:rPr>
              <a:t>2</a:t>
            </a:r>
            <a:r>
              <a:rPr dirty="0" baseline="43650" sz="1050" spc="112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</a:t>
            </a:r>
            <a:endParaRPr baseline="-34722" sz="1800">
              <a:latin typeface="Symbol"/>
              <a:cs typeface="Symbol"/>
            </a:endParaRPr>
          </a:p>
          <a:p>
            <a:pPr marL="59055">
              <a:lnSpc>
                <a:spcPct val="100000"/>
              </a:lnSpc>
              <a:spcBef>
                <a:spcPts val="254"/>
              </a:spcBef>
              <a:tabLst>
                <a:tab pos="403860" algn="l"/>
              </a:tabLst>
            </a:pPr>
            <a:r>
              <a:rPr dirty="0" sz="1200" i="1">
                <a:latin typeface="Times New Roman"/>
                <a:cs typeface="Times New Roman"/>
              </a:rPr>
              <a:t>k	k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01486" y="2057440"/>
            <a:ext cx="5951220" cy="960119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12700" marR="5080">
              <a:lnSpc>
                <a:spcPct val="109500"/>
              </a:lnSpc>
              <a:spcBef>
                <a:spcPts val="105"/>
              </a:spcBef>
            </a:pPr>
            <a:r>
              <a:rPr dirty="0" sz="1100" spc="-5">
                <a:latin typeface="Calibri"/>
                <a:cs typeface="Calibri"/>
              </a:rPr>
              <a:t>Because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know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k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positive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hyperbola </a:t>
            </a:r>
            <a:r>
              <a:rPr dirty="0" sz="1100">
                <a:latin typeface="Calibri"/>
                <a:cs typeface="Calibri"/>
              </a:rPr>
              <a:t>with 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 term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means</a:t>
            </a:r>
            <a:r>
              <a:rPr dirty="0" sz="1100" spc="-5">
                <a:latin typeface="Calibri"/>
                <a:cs typeface="Calibri"/>
              </a:rPr>
              <a:t> that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hyperbola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symmetric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-axis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opens</a:t>
            </a:r>
            <a:r>
              <a:rPr dirty="0" sz="1100" spc="-5">
                <a:latin typeface="Calibri"/>
                <a:cs typeface="Calibri"/>
              </a:rPr>
              <a:t> up and down.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Finally,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 do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170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k</a:t>
            </a:r>
            <a:r>
              <a:rPr dirty="0" sz="1200" spc="4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</a:t>
            </a:r>
            <a:r>
              <a:rPr dirty="0" sz="1200" spc="-45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Times New Roman"/>
                <a:cs typeface="Times New Roman"/>
              </a:rPr>
              <a:t>0</a:t>
            </a:r>
            <a:r>
              <a:rPr dirty="0" sz="1200" spc="-8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case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3559936" y="3437381"/>
            <a:ext cx="236220" cy="0"/>
          </a:xfrm>
          <a:custGeom>
            <a:avLst/>
            <a:gdLst/>
            <a:ahLst/>
            <a:cxnLst/>
            <a:rect l="l" t="t" r="r" b="b"/>
            <a:pathLst>
              <a:path w="236220" h="0">
                <a:moveTo>
                  <a:pt x="0" y="0"/>
                </a:moveTo>
                <a:lnTo>
                  <a:pt x="236140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0" name="object 20"/>
          <p:cNvSpPr/>
          <p:nvPr/>
        </p:nvSpPr>
        <p:spPr>
          <a:xfrm>
            <a:off x="3941333" y="3437381"/>
            <a:ext cx="167640" cy="0"/>
          </a:xfrm>
          <a:custGeom>
            <a:avLst/>
            <a:gdLst/>
            <a:ahLst/>
            <a:cxnLst/>
            <a:rect l="l" t="t" r="r" b="b"/>
            <a:pathLst>
              <a:path w="167639" h="0">
                <a:moveTo>
                  <a:pt x="0" y="0"/>
                </a:moveTo>
                <a:lnTo>
                  <a:pt x="167084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/>
          <p:nvPr/>
        </p:nvSpPr>
        <p:spPr>
          <a:xfrm>
            <a:off x="4238593" y="3310381"/>
            <a:ext cx="101600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414680" y="3210369"/>
            <a:ext cx="855980" cy="427355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314960">
              <a:lnSpc>
                <a:spcPts val="440"/>
              </a:lnSpc>
              <a:spcBef>
                <a:spcPts val="90"/>
              </a:spcBef>
              <a:tabLst>
                <a:tab pos="627380" algn="l"/>
              </a:tabLst>
            </a:pPr>
            <a:r>
              <a:rPr dirty="0" sz="700" spc="-5">
                <a:latin typeface="Times New Roman"/>
                <a:cs typeface="Times New Roman"/>
              </a:rPr>
              <a:t>2	2</a:t>
            </a:r>
            <a:endParaRPr sz="700">
              <a:latin typeface="Times New Roman"/>
              <a:cs typeface="Times New Roman"/>
            </a:endParaRPr>
          </a:p>
          <a:p>
            <a:pPr algn="ctr">
              <a:lnSpc>
                <a:spcPts val="1040"/>
              </a:lnSpc>
            </a:pPr>
            <a:r>
              <a:rPr dirty="0" baseline="-34722" sz="1800">
                <a:latin typeface="Symbol"/>
                <a:cs typeface="Symbol"/>
              </a:rPr>
              <a:t></a:t>
            </a:r>
            <a:r>
              <a:rPr dirty="0" baseline="-34722" sz="1800" spc="-75">
                <a:latin typeface="Times New Roman"/>
                <a:cs typeface="Times New Roman"/>
              </a:rPr>
              <a:t> </a:t>
            </a:r>
            <a:r>
              <a:rPr dirty="0" sz="1200" spc="35">
                <a:latin typeface="Times New Roman"/>
                <a:cs typeface="Times New Roman"/>
              </a:rPr>
              <a:t>2</a:t>
            </a:r>
            <a:r>
              <a:rPr dirty="0" sz="1200" spc="35" i="1">
                <a:latin typeface="Times New Roman"/>
                <a:cs typeface="Times New Roman"/>
              </a:rPr>
              <a:t>x </a:t>
            </a:r>
            <a:r>
              <a:rPr dirty="0" sz="1200" spc="155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</a:t>
            </a:r>
            <a:r>
              <a:rPr dirty="0" baseline="-34722" sz="1800" spc="16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580" i="1">
                <a:latin typeface="Times New Roman"/>
                <a:cs typeface="Times New Roman"/>
              </a:rPr>
              <a:t> </a:t>
            </a:r>
            <a:r>
              <a:rPr dirty="0" baseline="-34722" sz="1800">
                <a:latin typeface="Symbol"/>
                <a:cs typeface="Symbol"/>
              </a:rPr>
              <a:t></a:t>
            </a:r>
            <a:endParaRPr baseline="-34722" sz="1800">
              <a:latin typeface="Symbol"/>
              <a:cs typeface="Symbol"/>
            </a:endParaRPr>
          </a:p>
          <a:p>
            <a:pPr algn="ctr" marL="8255">
              <a:lnSpc>
                <a:spcPct val="100000"/>
              </a:lnSpc>
              <a:spcBef>
                <a:spcPts val="254"/>
              </a:spcBef>
              <a:tabLst>
                <a:tab pos="354965" algn="l"/>
              </a:tabLst>
            </a:pPr>
            <a:r>
              <a:rPr dirty="0" sz="1200" i="1">
                <a:latin typeface="Times New Roman"/>
                <a:cs typeface="Times New Roman"/>
              </a:rPr>
              <a:t>k	k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901492" y="3788705"/>
            <a:ext cx="5826760" cy="131318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97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Now,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careful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 </a:t>
            </a:r>
            <a:r>
              <a:rPr dirty="0" sz="1100">
                <a:latin typeface="Calibri"/>
                <a:cs typeface="Calibri"/>
              </a:rPr>
              <a:t>values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5" i="1">
                <a:latin typeface="Calibri"/>
                <a:cs typeface="Calibri"/>
              </a:rPr>
              <a:t>k</a:t>
            </a:r>
            <a:r>
              <a:rPr dirty="0" sz="1100" spc="5">
                <a:latin typeface="Calibri"/>
                <a:cs typeface="Calibri"/>
              </a:rPr>
              <a:t>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means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term</a:t>
            </a:r>
            <a:r>
              <a:rPr dirty="0" sz="1100" spc="-5">
                <a:latin typeface="Calibri"/>
                <a:cs typeface="Calibri"/>
              </a:rPr>
              <a:t>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positive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(the </a:t>
            </a:r>
            <a:r>
              <a:rPr dirty="0" sz="1100">
                <a:latin typeface="Calibri"/>
                <a:cs typeface="Calibri"/>
              </a:rPr>
              <a:t>minus </a:t>
            </a:r>
            <a:r>
              <a:rPr dirty="0" sz="1100" spc="-5">
                <a:latin typeface="Calibri"/>
                <a:cs typeface="Calibri"/>
              </a:rPr>
              <a:t>sign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cancel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against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minus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sign 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k</a:t>
            </a:r>
            <a:r>
              <a:rPr dirty="0" sz="1100">
                <a:latin typeface="Calibri"/>
                <a:cs typeface="Calibri"/>
              </a:rPr>
              <a:t>).  </a:t>
            </a:r>
            <a:r>
              <a:rPr dirty="0" sz="1100" spc="-5">
                <a:latin typeface="Calibri"/>
                <a:cs typeface="Calibri"/>
              </a:rPr>
              <a:t>Likewise,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negative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(it’s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negative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k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denominator).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Therefore,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hyperbola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is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symmetric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-axis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opens </a:t>
            </a:r>
            <a:r>
              <a:rPr dirty="0" sz="1100" spc="-5">
                <a:latin typeface="Calibri"/>
                <a:cs typeface="Calibri"/>
              </a:rPr>
              <a:t>right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left.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100" spc="-5">
                <a:latin typeface="Calibri"/>
                <a:cs typeface="Calibri"/>
              </a:rPr>
              <a:t>Below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level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curves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k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4796282" y="2487676"/>
            <a:ext cx="2806700" cy="1244600"/>
            <a:chOff x="4796282" y="2487676"/>
            <a:chExt cx="2806700" cy="1244600"/>
          </a:xfrm>
        </p:grpSpPr>
        <p:sp>
          <p:nvSpPr>
            <p:cNvPr id="25" name="object 25"/>
            <p:cNvSpPr/>
            <p:nvPr/>
          </p:nvSpPr>
          <p:spPr>
            <a:xfrm>
              <a:off x="4796282" y="2487676"/>
              <a:ext cx="2806700" cy="1244600"/>
            </a:xfrm>
            <a:custGeom>
              <a:avLst/>
              <a:gdLst/>
              <a:ahLst/>
              <a:cxnLst/>
              <a:rect l="l" t="t" r="r" b="b"/>
              <a:pathLst>
                <a:path w="2806700" h="1244600">
                  <a:moveTo>
                    <a:pt x="2806700" y="1244600"/>
                  </a:moveTo>
                  <a:lnTo>
                    <a:pt x="0" y="1244600"/>
                  </a:lnTo>
                  <a:lnTo>
                    <a:pt x="0" y="0"/>
                  </a:lnTo>
                  <a:lnTo>
                    <a:pt x="2806700" y="0"/>
                  </a:lnTo>
                  <a:lnTo>
                    <a:pt x="2806700" y="1244600"/>
                  </a:lnTo>
                  <a:close/>
                </a:path>
              </a:pathLst>
            </a:custGeom>
            <a:solidFill>
              <a:srgbClr val="4BAF4F">
                <a:alpha val="25097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6" name="object 2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99837" y="2610180"/>
              <a:ext cx="1879599" cy="996365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81849" y="8614443"/>
            <a:ext cx="461009" cy="187960"/>
          </a:xfrm>
          <a:custGeom>
            <a:avLst/>
            <a:gdLst/>
            <a:ahLst/>
            <a:cxnLst/>
            <a:rect l="l" t="t" r="r" b="b"/>
            <a:pathLst>
              <a:path w="461009" h="187959">
                <a:moveTo>
                  <a:pt x="427516" y="-2"/>
                </a:moveTo>
                <a:lnTo>
                  <a:pt x="32269" y="-2"/>
                </a:lnTo>
                <a:lnTo>
                  <a:pt x="8067" y="40621"/>
                </a:lnTo>
                <a:lnTo>
                  <a:pt x="0" y="91271"/>
                </a:lnTo>
                <a:lnTo>
                  <a:pt x="8067" y="141921"/>
                </a:lnTo>
                <a:lnTo>
                  <a:pt x="32269" y="182545"/>
                </a:lnTo>
                <a:lnTo>
                  <a:pt x="427516" y="187595"/>
                </a:lnTo>
                <a:lnTo>
                  <a:pt x="452387" y="145847"/>
                </a:lnTo>
                <a:lnTo>
                  <a:pt x="460678" y="93796"/>
                </a:lnTo>
                <a:lnTo>
                  <a:pt x="452387" y="41745"/>
                </a:lnTo>
                <a:lnTo>
                  <a:pt x="427516" y="-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3074145" y="8430069"/>
            <a:ext cx="3778885" cy="187960"/>
          </a:xfrm>
          <a:custGeom>
            <a:avLst/>
            <a:gdLst/>
            <a:ahLst/>
            <a:cxnLst/>
            <a:rect l="l" t="t" r="r" b="b"/>
            <a:pathLst>
              <a:path w="3778884" h="187959">
                <a:moveTo>
                  <a:pt x="3745495" y="-5"/>
                </a:moveTo>
                <a:lnTo>
                  <a:pt x="33161" y="-5"/>
                </a:lnTo>
                <a:lnTo>
                  <a:pt x="8288" y="41742"/>
                </a:lnTo>
                <a:lnTo>
                  <a:pt x="-2" y="93793"/>
                </a:lnTo>
                <a:lnTo>
                  <a:pt x="8288" y="145844"/>
                </a:lnTo>
                <a:lnTo>
                  <a:pt x="33161" y="187592"/>
                </a:lnTo>
                <a:lnTo>
                  <a:pt x="3745495" y="187592"/>
                </a:lnTo>
                <a:lnTo>
                  <a:pt x="3770367" y="145844"/>
                </a:lnTo>
                <a:lnTo>
                  <a:pt x="3778657" y="93793"/>
                </a:lnTo>
                <a:lnTo>
                  <a:pt x="3770367" y="41742"/>
                </a:lnTo>
                <a:lnTo>
                  <a:pt x="3745495" y="-5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4" name="object 4"/>
          <p:cNvGrpSpPr/>
          <p:nvPr/>
        </p:nvGrpSpPr>
        <p:grpSpPr>
          <a:xfrm>
            <a:off x="918315" y="6960335"/>
            <a:ext cx="1403350" cy="199390"/>
            <a:chOff x="918315" y="6960335"/>
            <a:chExt cx="1403350" cy="199390"/>
          </a:xfrm>
        </p:grpSpPr>
        <p:sp>
          <p:nvSpPr>
            <p:cNvPr id="5" name="object 5"/>
            <p:cNvSpPr/>
            <p:nvPr/>
          </p:nvSpPr>
          <p:spPr>
            <a:xfrm>
              <a:off x="1137373" y="6960336"/>
              <a:ext cx="1184275" cy="199390"/>
            </a:xfrm>
            <a:custGeom>
              <a:avLst/>
              <a:gdLst/>
              <a:ahLst/>
              <a:cxnLst/>
              <a:rect l="l" t="t" r="r" b="b"/>
              <a:pathLst>
                <a:path w="1184275" h="199390">
                  <a:moveTo>
                    <a:pt x="1183716" y="100596"/>
                  </a:moveTo>
                  <a:lnTo>
                    <a:pt x="1175423" y="48552"/>
                  </a:lnTo>
                  <a:lnTo>
                    <a:pt x="1150543" y="6807"/>
                  </a:lnTo>
                  <a:lnTo>
                    <a:pt x="418592" y="6807"/>
                  </a:lnTo>
                  <a:lnTo>
                    <a:pt x="402958" y="33058"/>
                  </a:lnTo>
                  <a:lnTo>
                    <a:pt x="387324" y="6807"/>
                  </a:lnTo>
                  <a:lnTo>
                    <a:pt x="33756" y="0"/>
                  </a:lnTo>
                  <a:lnTo>
                    <a:pt x="11252" y="34188"/>
                  </a:lnTo>
                  <a:lnTo>
                    <a:pt x="0" y="76758"/>
                  </a:lnTo>
                  <a:lnTo>
                    <a:pt x="0" y="122135"/>
                  </a:lnTo>
                  <a:lnTo>
                    <a:pt x="11252" y="164706"/>
                  </a:lnTo>
                  <a:lnTo>
                    <a:pt x="33756" y="198894"/>
                  </a:lnTo>
                  <a:lnTo>
                    <a:pt x="387324" y="194398"/>
                  </a:lnTo>
                  <a:lnTo>
                    <a:pt x="402958" y="168160"/>
                  </a:lnTo>
                  <a:lnTo>
                    <a:pt x="418592" y="194398"/>
                  </a:lnTo>
                  <a:lnTo>
                    <a:pt x="1150543" y="194398"/>
                  </a:lnTo>
                  <a:lnTo>
                    <a:pt x="1175423" y="152654"/>
                  </a:lnTo>
                  <a:lnTo>
                    <a:pt x="1183716" y="100596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1025693" y="6963029"/>
              <a:ext cx="147955" cy="183515"/>
            </a:xfrm>
            <a:custGeom>
              <a:avLst/>
              <a:gdLst/>
              <a:ahLst/>
              <a:cxnLst/>
              <a:rect l="l" t="t" r="r" b="b"/>
              <a:pathLst>
                <a:path w="147955" h="183515">
                  <a:moveTo>
                    <a:pt x="115154" y="-1"/>
                  </a:moveTo>
                  <a:lnTo>
                    <a:pt x="32383" y="-1"/>
                  </a:lnTo>
                  <a:lnTo>
                    <a:pt x="8095" y="40764"/>
                  </a:lnTo>
                  <a:lnTo>
                    <a:pt x="0" y="91590"/>
                  </a:lnTo>
                  <a:lnTo>
                    <a:pt x="8095" y="142417"/>
                  </a:lnTo>
                  <a:lnTo>
                    <a:pt x="32383" y="183183"/>
                  </a:lnTo>
                  <a:lnTo>
                    <a:pt x="115154" y="183183"/>
                  </a:lnTo>
                  <a:lnTo>
                    <a:pt x="139440" y="142417"/>
                  </a:lnTo>
                  <a:lnTo>
                    <a:pt x="147536" y="91590"/>
                  </a:lnTo>
                  <a:lnTo>
                    <a:pt x="139440" y="40764"/>
                  </a:lnTo>
                  <a:lnTo>
                    <a:pt x="115154" y="-1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918315" y="6960335"/>
              <a:ext cx="134620" cy="199390"/>
            </a:xfrm>
            <a:custGeom>
              <a:avLst/>
              <a:gdLst/>
              <a:ahLst/>
              <a:cxnLst/>
              <a:rect l="l" t="t" r="r" b="b"/>
              <a:pathLst>
                <a:path w="134619" h="199390">
                  <a:moveTo>
                    <a:pt x="100692" y="-1"/>
                  </a:moveTo>
                  <a:lnTo>
                    <a:pt x="33752" y="-1"/>
                  </a:lnTo>
                  <a:lnTo>
                    <a:pt x="11250" y="34184"/>
                  </a:lnTo>
                  <a:lnTo>
                    <a:pt x="0" y="76758"/>
                  </a:lnTo>
                  <a:lnTo>
                    <a:pt x="0" y="122128"/>
                  </a:lnTo>
                  <a:lnTo>
                    <a:pt x="11250" y="164702"/>
                  </a:lnTo>
                  <a:lnTo>
                    <a:pt x="33752" y="198888"/>
                  </a:lnTo>
                  <a:lnTo>
                    <a:pt x="100692" y="198888"/>
                  </a:lnTo>
                  <a:lnTo>
                    <a:pt x="123194" y="164702"/>
                  </a:lnTo>
                  <a:lnTo>
                    <a:pt x="134445" y="122128"/>
                  </a:lnTo>
                  <a:lnTo>
                    <a:pt x="134445" y="76758"/>
                  </a:lnTo>
                  <a:lnTo>
                    <a:pt x="123194" y="34184"/>
                  </a:lnTo>
                  <a:lnTo>
                    <a:pt x="100692" y="-1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8" name="object 8"/>
          <p:cNvSpPr/>
          <p:nvPr/>
        </p:nvSpPr>
        <p:spPr>
          <a:xfrm>
            <a:off x="881175" y="6778047"/>
            <a:ext cx="2624455" cy="187960"/>
          </a:xfrm>
          <a:custGeom>
            <a:avLst/>
            <a:gdLst/>
            <a:ahLst/>
            <a:cxnLst/>
            <a:rect l="l" t="t" r="r" b="b"/>
            <a:pathLst>
              <a:path w="2624454" h="187959">
                <a:moveTo>
                  <a:pt x="2590677" y="-2"/>
                </a:moveTo>
                <a:lnTo>
                  <a:pt x="33163" y="-2"/>
                </a:lnTo>
                <a:lnTo>
                  <a:pt x="8290" y="41745"/>
                </a:lnTo>
                <a:lnTo>
                  <a:pt x="0" y="93796"/>
                </a:lnTo>
                <a:lnTo>
                  <a:pt x="8290" y="145846"/>
                </a:lnTo>
                <a:lnTo>
                  <a:pt x="33163" y="187594"/>
                </a:lnTo>
                <a:lnTo>
                  <a:pt x="2590677" y="187594"/>
                </a:lnTo>
                <a:lnTo>
                  <a:pt x="2615548" y="145846"/>
                </a:lnTo>
                <a:lnTo>
                  <a:pt x="2623839" y="93796"/>
                </a:lnTo>
                <a:lnTo>
                  <a:pt x="2615548" y="41745"/>
                </a:lnTo>
                <a:lnTo>
                  <a:pt x="2590677" y="-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9" name="object 9"/>
          <p:cNvGrpSpPr/>
          <p:nvPr/>
        </p:nvGrpSpPr>
        <p:grpSpPr>
          <a:xfrm>
            <a:off x="3499194" y="6761701"/>
            <a:ext cx="367665" cy="208279"/>
            <a:chOff x="3499194" y="6761701"/>
            <a:chExt cx="367665" cy="208279"/>
          </a:xfrm>
        </p:grpSpPr>
        <p:sp>
          <p:nvSpPr>
            <p:cNvPr id="10" name="object 10"/>
            <p:cNvSpPr/>
            <p:nvPr/>
          </p:nvSpPr>
          <p:spPr>
            <a:xfrm>
              <a:off x="3720670" y="6761701"/>
              <a:ext cx="146050" cy="208279"/>
            </a:xfrm>
            <a:custGeom>
              <a:avLst/>
              <a:gdLst/>
              <a:ahLst/>
              <a:cxnLst/>
              <a:rect l="l" t="t" r="r" b="b"/>
              <a:pathLst>
                <a:path w="146050" h="208279">
                  <a:moveTo>
                    <a:pt x="110719" y="-2"/>
                  </a:moveTo>
                  <a:lnTo>
                    <a:pt x="35335" y="-2"/>
                  </a:lnTo>
                  <a:lnTo>
                    <a:pt x="11779" y="35786"/>
                  </a:lnTo>
                  <a:lnTo>
                    <a:pt x="0" y="80357"/>
                  </a:lnTo>
                  <a:lnTo>
                    <a:pt x="0" y="127855"/>
                  </a:lnTo>
                  <a:lnTo>
                    <a:pt x="11779" y="172426"/>
                  </a:lnTo>
                  <a:lnTo>
                    <a:pt x="35335" y="208216"/>
                  </a:lnTo>
                  <a:lnTo>
                    <a:pt x="110719" y="208216"/>
                  </a:lnTo>
                  <a:lnTo>
                    <a:pt x="134276" y="172426"/>
                  </a:lnTo>
                  <a:lnTo>
                    <a:pt x="146055" y="127855"/>
                  </a:lnTo>
                  <a:lnTo>
                    <a:pt x="146055" y="80357"/>
                  </a:lnTo>
                  <a:lnTo>
                    <a:pt x="134276" y="35786"/>
                  </a:lnTo>
                  <a:lnTo>
                    <a:pt x="110719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3605561" y="6764519"/>
              <a:ext cx="147955" cy="192405"/>
            </a:xfrm>
            <a:custGeom>
              <a:avLst/>
              <a:gdLst/>
              <a:ahLst/>
              <a:cxnLst/>
              <a:rect l="l" t="t" r="r" b="b"/>
              <a:pathLst>
                <a:path w="147954" h="192404">
                  <a:moveTo>
                    <a:pt x="115317" y="-2"/>
                  </a:moveTo>
                  <a:lnTo>
                    <a:pt x="32546" y="-2"/>
                  </a:lnTo>
                  <a:lnTo>
                    <a:pt x="10849" y="32960"/>
                  </a:lnTo>
                  <a:lnTo>
                    <a:pt x="0" y="74012"/>
                  </a:lnTo>
                  <a:lnTo>
                    <a:pt x="0" y="117760"/>
                  </a:lnTo>
                  <a:lnTo>
                    <a:pt x="10849" y="158812"/>
                  </a:lnTo>
                  <a:lnTo>
                    <a:pt x="32546" y="191776"/>
                  </a:lnTo>
                  <a:lnTo>
                    <a:pt x="115317" y="191776"/>
                  </a:lnTo>
                  <a:lnTo>
                    <a:pt x="137013" y="158812"/>
                  </a:lnTo>
                  <a:lnTo>
                    <a:pt x="147862" y="117760"/>
                  </a:lnTo>
                  <a:lnTo>
                    <a:pt x="147862" y="74012"/>
                  </a:lnTo>
                  <a:lnTo>
                    <a:pt x="137013" y="32960"/>
                  </a:lnTo>
                  <a:lnTo>
                    <a:pt x="115317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3499194" y="6761701"/>
              <a:ext cx="137795" cy="208279"/>
            </a:xfrm>
            <a:custGeom>
              <a:avLst/>
              <a:gdLst/>
              <a:ahLst/>
              <a:cxnLst/>
              <a:rect l="l" t="t" r="r" b="b"/>
              <a:pathLst>
                <a:path w="137795" h="208279">
                  <a:moveTo>
                    <a:pt x="102277" y="-2"/>
                  </a:moveTo>
                  <a:lnTo>
                    <a:pt x="35336" y="-2"/>
                  </a:lnTo>
                  <a:lnTo>
                    <a:pt x="11779" y="35786"/>
                  </a:lnTo>
                  <a:lnTo>
                    <a:pt x="0" y="80357"/>
                  </a:lnTo>
                  <a:lnTo>
                    <a:pt x="0" y="127855"/>
                  </a:lnTo>
                  <a:lnTo>
                    <a:pt x="11779" y="172426"/>
                  </a:lnTo>
                  <a:lnTo>
                    <a:pt x="35336" y="208216"/>
                  </a:lnTo>
                  <a:lnTo>
                    <a:pt x="102277" y="208216"/>
                  </a:lnTo>
                  <a:lnTo>
                    <a:pt x="125834" y="172426"/>
                  </a:lnTo>
                  <a:lnTo>
                    <a:pt x="137613" y="127855"/>
                  </a:lnTo>
                  <a:lnTo>
                    <a:pt x="137613" y="80357"/>
                  </a:lnTo>
                  <a:lnTo>
                    <a:pt x="125834" y="35786"/>
                  </a:lnTo>
                  <a:lnTo>
                    <a:pt x="102277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3" name="object 13"/>
          <p:cNvSpPr/>
          <p:nvPr/>
        </p:nvSpPr>
        <p:spPr>
          <a:xfrm>
            <a:off x="3854524" y="6778156"/>
            <a:ext cx="2961005" cy="187960"/>
          </a:xfrm>
          <a:custGeom>
            <a:avLst/>
            <a:gdLst/>
            <a:ahLst/>
            <a:cxnLst/>
            <a:rect l="l" t="t" r="r" b="b"/>
            <a:pathLst>
              <a:path w="2961004" h="187959">
                <a:moveTo>
                  <a:pt x="2927256" y="-2"/>
                </a:moveTo>
                <a:lnTo>
                  <a:pt x="33162" y="-2"/>
                </a:lnTo>
                <a:lnTo>
                  <a:pt x="8291" y="41745"/>
                </a:lnTo>
                <a:lnTo>
                  <a:pt x="0" y="93795"/>
                </a:lnTo>
                <a:lnTo>
                  <a:pt x="8291" y="145846"/>
                </a:lnTo>
                <a:lnTo>
                  <a:pt x="33162" y="187594"/>
                </a:lnTo>
                <a:lnTo>
                  <a:pt x="2927256" y="187594"/>
                </a:lnTo>
                <a:lnTo>
                  <a:pt x="2952127" y="145846"/>
                </a:lnTo>
                <a:lnTo>
                  <a:pt x="2960418" y="93795"/>
                </a:lnTo>
                <a:lnTo>
                  <a:pt x="2952127" y="41745"/>
                </a:lnTo>
                <a:lnTo>
                  <a:pt x="2927256" y="-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4" name="object 14"/>
          <p:cNvSpPr/>
          <p:nvPr/>
        </p:nvSpPr>
        <p:spPr>
          <a:xfrm>
            <a:off x="896111" y="5248655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 txBox="1"/>
          <p:nvPr/>
        </p:nvSpPr>
        <p:spPr>
          <a:xfrm>
            <a:off x="876300" y="5615352"/>
            <a:ext cx="5931535" cy="1541145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8. </a:t>
            </a:r>
            <a:r>
              <a:rPr dirty="0" sz="1100" spc="-5">
                <a:latin typeface="Calibri"/>
                <a:cs typeface="Calibri"/>
              </a:rPr>
              <a:t>Identify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traces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function.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400">
              <a:latin typeface="Calibri"/>
              <a:cs typeface="Calibri"/>
            </a:endParaRPr>
          </a:p>
          <a:p>
            <a:pPr algn="ctr" marL="103505">
              <a:lnSpc>
                <a:spcPct val="100000"/>
              </a:lnSpc>
            </a:pPr>
            <a:r>
              <a:rPr dirty="0" sz="1150" spc="90">
                <a:latin typeface="Times New Roman"/>
                <a:cs typeface="Times New Roman"/>
              </a:rPr>
              <a:t>2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75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110">
                <a:latin typeface="Times New Roman"/>
                <a:cs typeface="Times New Roman"/>
              </a:rPr>
              <a:t>3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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-204" i="1">
                <a:latin typeface="Times New Roman"/>
                <a:cs typeface="Times New Roman"/>
              </a:rPr>
              <a:t> </a:t>
            </a:r>
            <a:r>
              <a:rPr dirty="0" baseline="42735" sz="975" spc="30">
                <a:latin typeface="Times New Roman"/>
                <a:cs typeface="Times New Roman"/>
              </a:rPr>
              <a:t>2</a:t>
            </a:r>
            <a:r>
              <a:rPr dirty="0" baseline="42735" sz="975">
                <a:latin typeface="Times New Roman"/>
                <a:cs typeface="Times New Roman"/>
              </a:rPr>
              <a:t> </a:t>
            </a:r>
            <a:r>
              <a:rPr dirty="0" baseline="42735" sz="975" spc="104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145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1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350">
              <a:latin typeface="Times New Roman"/>
              <a:cs typeface="Times New Roman"/>
            </a:endParaRPr>
          </a:p>
          <a:p>
            <a:pPr marL="37465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37465">
              <a:lnSpc>
                <a:spcPct val="100000"/>
              </a:lnSpc>
              <a:spcBef>
                <a:spcPts val="30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traces.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plugging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a</a:t>
            </a:r>
            <a:r>
              <a:rPr dirty="0" sz="1200" spc="150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other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plugging</a:t>
            </a:r>
            <a:endParaRPr sz="1100">
              <a:latin typeface="Calibri"/>
              <a:cs typeface="Calibri"/>
            </a:endParaRPr>
          </a:p>
          <a:p>
            <a:pPr marL="75565">
              <a:lnSpc>
                <a:spcPct val="100000"/>
              </a:lnSpc>
              <a:spcBef>
                <a:spcPts val="114"/>
              </a:spcBef>
            </a:pPr>
            <a:r>
              <a:rPr dirty="0" sz="1150" spc="15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45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b</a:t>
            </a:r>
            <a:r>
              <a:rPr dirty="0" sz="1150" spc="120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292878" y="7306866"/>
            <a:ext cx="2077720" cy="534035"/>
          </a:xfrm>
          <a:prstGeom prst="rect">
            <a:avLst/>
          </a:prstGeom>
        </p:spPr>
        <p:txBody>
          <a:bodyPr wrap="square" lIns="0" tIns="83820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660"/>
              </a:spcBef>
              <a:tabLst>
                <a:tab pos="718185" algn="l"/>
                <a:tab pos="1862455" algn="l"/>
              </a:tabLst>
            </a:pP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a  </a:t>
            </a:r>
            <a:r>
              <a:rPr dirty="0" sz="1200" spc="95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:	</a:t>
            </a:r>
            <a:r>
              <a:rPr dirty="0" sz="1200" spc="5">
                <a:latin typeface="Times New Roman"/>
                <a:cs typeface="Times New Roman"/>
              </a:rPr>
              <a:t>2</a:t>
            </a:r>
            <a:r>
              <a:rPr dirty="0" sz="1200" spc="5" i="1">
                <a:latin typeface="Times New Roman"/>
                <a:cs typeface="Times New Roman"/>
              </a:rPr>
              <a:t>a</a:t>
            </a:r>
            <a:r>
              <a:rPr dirty="0" sz="1200" spc="-7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45">
                <a:latin typeface="Times New Roman"/>
                <a:cs typeface="Times New Roman"/>
              </a:rPr>
              <a:t>3</a:t>
            </a:r>
            <a:r>
              <a:rPr dirty="0" sz="1200" spc="45" i="1">
                <a:latin typeface="Times New Roman"/>
                <a:cs typeface="Times New Roman"/>
              </a:rPr>
              <a:t>y</a:t>
            </a:r>
            <a:r>
              <a:rPr dirty="0" sz="1200" spc="-6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50" i="1">
                <a:latin typeface="Times New Roman"/>
                <a:cs typeface="Times New Roman"/>
              </a:rPr>
              <a:t>z</a:t>
            </a:r>
            <a:r>
              <a:rPr dirty="0" baseline="47008" sz="975" spc="75">
                <a:latin typeface="Times New Roman"/>
                <a:cs typeface="Times New Roman"/>
              </a:rPr>
              <a:t>2</a:t>
            </a:r>
            <a:r>
              <a:rPr dirty="0" baseline="47008" sz="975" spc="35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	</a:t>
            </a:r>
            <a:r>
              <a:rPr dirty="0" sz="1200">
                <a:latin typeface="Symbol"/>
                <a:cs typeface="Symbol"/>
              </a:rPr>
              <a:t></a:t>
            </a:r>
            <a:endParaRPr sz="1200">
              <a:latin typeface="Symbol"/>
              <a:cs typeface="Symbol"/>
            </a:endParaRPr>
          </a:p>
          <a:p>
            <a:pPr marL="45085">
              <a:lnSpc>
                <a:spcPct val="100000"/>
              </a:lnSpc>
              <a:spcBef>
                <a:spcPts val="560"/>
              </a:spcBef>
              <a:tabLst>
                <a:tab pos="720725" algn="l"/>
                <a:tab pos="1847850" algn="l"/>
              </a:tabLst>
            </a:pPr>
            <a:r>
              <a:rPr dirty="0" sz="1200" i="1">
                <a:latin typeface="Times New Roman"/>
                <a:cs typeface="Times New Roman"/>
              </a:rPr>
              <a:t>y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60">
                <a:latin typeface="Times New Roman"/>
                <a:cs typeface="Times New Roman"/>
              </a:rPr>
              <a:t> </a:t>
            </a:r>
            <a:r>
              <a:rPr dirty="0" sz="1200" i="1">
                <a:latin typeface="Times New Roman"/>
                <a:cs typeface="Times New Roman"/>
              </a:rPr>
              <a:t>b  </a:t>
            </a:r>
            <a:r>
              <a:rPr dirty="0" sz="1200" spc="75" i="1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:	</a:t>
            </a:r>
            <a:r>
              <a:rPr dirty="0" sz="1200" spc="35">
                <a:latin typeface="Times New Roman"/>
                <a:cs typeface="Times New Roman"/>
              </a:rPr>
              <a:t>2</a:t>
            </a:r>
            <a:r>
              <a:rPr dirty="0" sz="1200" spc="35" i="1">
                <a:latin typeface="Times New Roman"/>
                <a:cs typeface="Times New Roman"/>
              </a:rPr>
              <a:t>x</a:t>
            </a:r>
            <a:r>
              <a:rPr dirty="0" sz="1200" spc="-8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135">
                <a:latin typeface="Times New Roman"/>
                <a:cs typeface="Times New Roman"/>
              </a:rPr>
              <a:t> </a:t>
            </a:r>
            <a:r>
              <a:rPr dirty="0" sz="1200" spc="-30">
                <a:latin typeface="Times New Roman"/>
                <a:cs typeface="Times New Roman"/>
              </a:rPr>
              <a:t>3</a:t>
            </a:r>
            <a:r>
              <a:rPr dirty="0" sz="1200" spc="-30" i="1">
                <a:latin typeface="Times New Roman"/>
                <a:cs typeface="Times New Roman"/>
              </a:rPr>
              <a:t>b</a:t>
            </a:r>
            <a:r>
              <a:rPr dirty="0" sz="1200" spc="-9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50" i="1">
                <a:latin typeface="Times New Roman"/>
                <a:cs typeface="Times New Roman"/>
              </a:rPr>
              <a:t>z</a:t>
            </a:r>
            <a:r>
              <a:rPr dirty="0" baseline="47008" sz="975" spc="75">
                <a:latin typeface="Times New Roman"/>
                <a:cs typeface="Times New Roman"/>
              </a:rPr>
              <a:t>2</a:t>
            </a:r>
            <a:r>
              <a:rPr dirty="0" baseline="47008" sz="975" spc="352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	</a:t>
            </a:r>
            <a:r>
              <a:rPr dirty="0" sz="1200">
                <a:latin typeface="Symbol"/>
                <a:cs typeface="Symbol"/>
              </a:rPr>
              <a:t></a:t>
            </a:r>
            <a:endParaRPr sz="1200">
              <a:latin typeface="Symbol"/>
              <a:cs typeface="Symbo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4518099" y="7327548"/>
            <a:ext cx="892175" cy="28956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50800">
              <a:lnSpc>
                <a:spcPts val="1370"/>
              </a:lnSpc>
              <a:spcBef>
                <a:spcPts val="90"/>
              </a:spcBef>
            </a:pPr>
            <a:r>
              <a:rPr dirty="0" baseline="-18518" sz="1800" i="1">
                <a:latin typeface="Times New Roman"/>
                <a:cs typeface="Times New Roman"/>
              </a:rPr>
              <a:t>y </a:t>
            </a:r>
            <a:r>
              <a:rPr dirty="0" baseline="-18518" sz="1800">
                <a:latin typeface="Symbol"/>
                <a:cs typeface="Symbol"/>
              </a:rPr>
              <a:t></a:t>
            </a:r>
            <a:r>
              <a:rPr dirty="0" baseline="-18518" sz="1800" spc="44">
                <a:latin typeface="Times New Roman"/>
                <a:cs typeface="Times New Roman"/>
              </a:rPr>
              <a:t> </a:t>
            </a:r>
            <a:r>
              <a:rPr dirty="0" u="sng" sz="650" spc="2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sz="650" spc="140">
                <a:latin typeface="Times New Roman"/>
                <a:cs typeface="Times New Roman"/>
              </a:rPr>
              <a:t> </a:t>
            </a:r>
            <a:r>
              <a:rPr dirty="0" baseline="-18518" sz="1800" spc="75" i="1">
                <a:latin typeface="Times New Roman"/>
                <a:cs typeface="Times New Roman"/>
              </a:rPr>
              <a:t>z</a:t>
            </a:r>
            <a:r>
              <a:rPr dirty="0" baseline="8547" sz="975" spc="75">
                <a:latin typeface="Times New Roman"/>
                <a:cs typeface="Times New Roman"/>
              </a:rPr>
              <a:t>2</a:t>
            </a:r>
            <a:r>
              <a:rPr dirty="0" baseline="8547" sz="975" spc="217">
                <a:latin typeface="Times New Roman"/>
                <a:cs typeface="Times New Roman"/>
              </a:rPr>
              <a:t> </a:t>
            </a:r>
            <a:r>
              <a:rPr dirty="0" baseline="-18518" sz="1800">
                <a:latin typeface="Symbol"/>
                <a:cs typeface="Symbol"/>
              </a:rPr>
              <a:t></a:t>
            </a:r>
            <a:r>
              <a:rPr dirty="0" u="sng" sz="1200" spc="1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650" spc="3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u="sng" sz="650" spc="3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</a:t>
            </a:r>
            <a:r>
              <a:rPr dirty="0" u="sng" sz="650" spc="3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dirty="0" u="sng" sz="650" spc="3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650">
              <a:latin typeface="Times New Roman"/>
              <a:cs typeface="Times New Roman"/>
            </a:endParaRPr>
          </a:p>
          <a:p>
            <a:pPr marL="287655">
              <a:lnSpc>
                <a:spcPts val="710"/>
              </a:lnSpc>
              <a:tabLst>
                <a:tab pos="720725" algn="l"/>
              </a:tabLst>
            </a:pPr>
            <a:r>
              <a:rPr dirty="0" sz="650" spc="20">
                <a:latin typeface="Times New Roman"/>
                <a:cs typeface="Times New Roman"/>
              </a:rPr>
              <a:t>3	3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496558" y="7633581"/>
            <a:ext cx="992505" cy="23749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50800">
              <a:lnSpc>
                <a:spcPts val="1165"/>
              </a:lnSpc>
              <a:spcBef>
                <a:spcPts val="90"/>
              </a:spcBef>
            </a:pPr>
            <a:r>
              <a:rPr dirty="0" sz="1200" i="1">
                <a:latin typeface="Times New Roman"/>
                <a:cs typeface="Times New Roman"/>
              </a:rPr>
              <a:t>x</a:t>
            </a:r>
            <a:r>
              <a:rPr dirty="0" sz="1200" spc="-20" i="1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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</a:t>
            </a:r>
            <a:r>
              <a:rPr dirty="0" sz="1200" spc="-55">
                <a:latin typeface="Times New Roman"/>
                <a:cs typeface="Times New Roman"/>
              </a:rPr>
              <a:t> </a:t>
            </a:r>
            <a:r>
              <a:rPr dirty="0" u="sng" baseline="34188" sz="975" spc="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baseline="34188" sz="975" spc="247">
                <a:latin typeface="Times New Roman"/>
                <a:cs typeface="Times New Roman"/>
              </a:rPr>
              <a:t> </a:t>
            </a:r>
            <a:r>
              <a:rPr dirty="0" sz="1200" spc="50" i="1">
                <a:latin typeface="Times New Roman"/>
                <a:cs typeface="Times New Roman"/>
              </a:rPr>
              <a:t>z</a:t>
            </a:r>
            <a:r>
              <a:rPr dirty="0" baseline="47008" sz="975" spc="75">
                <a:latin typeface="Times New Roman"/>
                <a:cs typeface="Times New Roman"/>
              </a:rPr>
              <a:t>2</a:t>
            </a:r>
            <a:r>
              <a:rPr dirty="0" baseline="47008" sz="975" spc="21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10">
                <a:latin typeface="Times New Roman"/>
                <a:cs typeface="Times New Roman"/>
              </a:rPr>
              <a:t> </a:t>
            </a:r>
            <a:r>
              <a:rPr dirty="0" u="sng" baseline="34188" sz="975" spc="3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u="sng" baseline="34188" sz="975" spc="37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</a:t>
            </a:r>
            <a:r>
              <a:rPr dirty="0" u="sng" baseline="34188" sz="975" spc="37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</a:t>
            </a:r>
            <a:r>
              <a:rPr dirty="0" u="sng" baseline="34188" sz="975" spc="37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baseline="34188" sz="975">
              <a:latin typeface="Times New Roman"/>
              <a:cs typeface="Times New Roman"/>
            </a:endParaRPr>
          </a:p>
          <a:p>
            <a:pPr marL="393065">
              <a:lnSpc>
                <a:spcPts val="505"/>
              </a:lnSpc>
              <a:tabLst>
                <a:tab pos="824230" algn="l"/>
              </a:tabLst>
            </a:pPr>
            <a:r>
              <a:rPr dirty="0" sz="650" spc="20">
                <a:latin typeface="Times New Roman"/>
                <a:cs typeface="Times New Roman"/>
              </a:rPr>
              <a:t>2	2</a:t>
            </a:r>
            <a:endParaRPr sz="650">
              <a:latin typeface="Times New Roman"/>
              <a:cs typeface="Times New Roman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901419" y="8036141"/>
            <a:ext cx="5931535" cy="76327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5">
                <a:latin typeface="Calibri"/>
                <a:cs typeface="Calibri"/>
              </a:rPr>
              <a:t> we’re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 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many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students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issues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initially.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longer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Instead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-5">
                <a:latin typeface="Calibri"/>
                <a:cs typeface="Calibri"/>
              </a:rPr>
              <a:t> one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another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20" name="object 2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66912" y="1143000"/>
            <a:ext cx="3800462" cy="3724274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473579" y="3401523"/>
            <a:ext cx="182406" cy="207846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628897" y="3414976"/>
            <a:ext cx="226695" cy="218440"/>
            <a:chOff x="2628897" y="3414976"/>
            <a:chExt cx="226695" cy="218440"/>
          </a:xfrm>
        </p:grpSpPr>
        <p:sp>
          <p:nvSpPr>
            <p:cNvPr id="4" name="object 4"/>
            <p:cNvSpPr/>
            <p:nvPr/>
          </p:nvSpPr>
          <p:spPr>
            <a:xfrm>
              <a:off x="2696756" y="3414979"/>
              <a:ext cx="158750" cy="218440"/>
            </a:xfrm>
            <a:custGeom>
              <a:avLst/>
              <a:gdLst/>
              <a:ahLst/>
              <a:cxnLst/>
              <a:rect l="l" t="t" r="r" b="b"/>
              <a:pathLst>
                <a:path w="158750" h="218439">
                  <a:moveTo>
                    <a:pt x="86537" y="158127"/>
                  </a:moveTo>
                  <a:lnTo>
                    <a:pt x="81229" y="124790"/>
                  </a:lnTo>
                  <a:lnTo>
                    <a:pt x="65303" y="98056"/>
                  </a:lnTo>
                  <a:lnTo>
                    <a:pt x="21247" y="98056"/>
                  </a:lnTo>
                  <a:lnTo>
                    <a:pt x="5308" y="124790"/>
                  </a:lnTo>
                  <a:lnTo>
                    <a:pt x="0" y="158127"/>
                  </a:lnTo>
                  <a:lnTo>
                    <a:pt x="5308" y="191477"/>
                  </a:lnTo>
                  <a:lnTo>
                    <a:pt x="21247" y="218211"/>
                  </a:lnTo>
                  <a:lnTo>
                    <a:pt x="65303" y="218211"/>
                  </a:lnTo>
                  <a:lnTo>
                    <a:pt x="81229" y="191477"/>
                  </a:lnTo>
                  <a:lnTo>
                    <a:pt x="86537" y="158127"/>
                  </a:lnTo>
                  <a:close/>
                </a:path>
                <a:path w="158750" h="218439">
                  <a:moveTo>
                    <a:pt x="158407" y="60083"/>
                  </a:moveTo>
                  <a:lnTo>
                    <a:pt x="153098" y="26746"/>
                  </a:lnTo>
                  <a:lnTo>
                    <a:pt x="137172" y="0"/>
                  </a:lnTo>
                  <a:lnTo>
                    <a:pt x="93116" y="0"/>
                  </a:lnTo>
                  <a:lnTo>
                    <a:pt x="77190" y="26746"/>
                  </a:lnTo>
                  <a:lnTo>
                    <a:pt x="71869" y="60083"/>
                  </a:lnTo>
                  <a:lnTo>
                    <a:pt x="77190" y="93421"/>
                  </a:lnTo>
                  <a:lnTo>
                    <a:pt x="93116" y="120167"/>
                  </a:lnTo>
                  <a:lnTo>
                    <a:pt x="137172" y="120167"/>
                  </a:lnTo>
                  <a:lnTo>
                    <a:pt x="153098" y="93421"/>
                  </a:lnTo>
                  <a:lnTo>
                    <a:pt x="158407" y="60083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2628897" y="3414976"/>
              <a:ext cx="185420" cy="120650"/>
            </a:xfrm>
            <a:custGeom>
              <a:avLst/>
              <a:gdLst/>
              <a:ahLst/>
              <a:cxnLst/>
              <a:rect l="l" t="t" r="r" b="b"/>
              <a:pathLst>
                <a:path w="185419" h="120650">
                  <a:moveTo>
                    <a:pt x="21243" y="0"/>
                  </a:moveTo>
                  <a:lnTo>
                    <a:pt x="5312" y="26741"/>
                  </a:lnTo>
                  <a:lnTo>
                    <a:pt x="1" y="60081"/>
                  </a:lnTo>
                  <a:lnTo>
                    <a:pt x="5312" y="93420"/>
                  </a:lnTo>
                  <a:lnTo>
                    <a:pt x="21243" y="120161"/>
                  </a:lnTo>
                  <a:lnTo>
                    <a:pt x="164068" y="120161"/>
                  </a:lnTo>
                  <a:lnTo>
                    <a:pt x="179799" y="93757"/>
                  </a:lnTo>
                  <a:lnTo>
                    <a:pt x="185043" y="60838"/>
                  </a:lnTo>
                  <a:lnTo>
                    <a:pt x="179799" y="27920"/>
                  </a:lnTo>
                  <a:lnTo>
                    <a:pt x="164068" y="1517"/>
                  </a:lnTo>
                  <a:lnTo>
                    <a:pt x="21243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/>
          <p:cNvSpPr/>
          <p:nvPr/>
        </p:nvSpPr>
        <p:spPr>
          <a:xfrm>
            <a:off x="2402844" y="3363645"/>
            <a:ext cx="141605" cy="258445"/>
          </a:xfrm>
          <a:custGeom>
            <a:avLst/>
            <a:gdLst/>
            <a:ahLst/>
            <a:cxnLst/>
            <a:rect l="l" t="t" r="r" b="b"/>
            <a:pathLst>
              <a:path w="141605" h="258445">
                <a:moveTo>
                  <a:pt x="95794" y="1"/>
                </a:moveTo>
                <a:lnTo>
                  <a:pt x="45685" y="1"/>
                </a:lnTo>
                <a:lnTo>
                  <a:pt x="20305" y="36063"/>
                </a:lnTo>
                <a:lnTo>
                  <a:pt x="5077" y="80536"/>
                </a:lnTo>
                <a:lnTo>
                  <a:pt x="1" y="129213"/>
                </a:lnTo>
                <a:lnTo>
                  <a:pt x="5077" y="177891"/>
                </a:lnTo>
                <a:lnTo>
                  <a:pt x="20305" y="222363"/>
                </a:lnTo>
                <a:lnTo>
                  <a:pt x="45685" y="258426"/>
                </a:lnTo>
                <a:lnTo>
                  <a:pt x="95794" y="258426"/>
                </a:lnTo>
                <a:lnTo>
                  <a:pt x="121174" y="222363"/>
                </a:lnTo>
                <a:lnTo>
                  <a:pt x="136402" y="177891"/>
                </a:lnTo>
                <a:lnTo>
                  <a:pt x="141478" y="129213"/>
                </a:lnTo>
                <a:lnTo>
                  <a:pt x="136402" y="80536"/>
                </a:lnTo>
                <a:lnTo>
                  <a:pt x="121174" y="36063"/>
                </a:lnTo>
                <a:lnTo>
                  <a:pt x="95794" y="1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2804084" y="3363645"/>
            <a:ext cx="141605" cy="258445"/>
          </a:xfrm>
          <a:custGeom>
            <a:avLst/>
            <a:gdLst/>
            <a:ahLst/>
            <a:cxnLst/>
            <a:rect l="l" t="t" r="r" b="b"/>
            <a:pathLst>
              <a:path w="141605" h="258445">
                <a:moveTo>
                  <a:pt x="95794" y="1"/>
                </a:moveTo>
                <a:lnTo>
                  <a:pt x="45685" y="1"/>
                </a:lnTo>
                <a:lnTo>
                  <a:pt x="20305" y="36063"/>
                </a:lnTo>
                <a:lnTo>
                  <a:pt x="5077" y="80536"/>
                </a:lnTo>
                <a:lnTo>
                  <a:pt x="1" y="129213"/>
                </a:lnTo>
                <a:lnTo>
                  <a:pt x="5077" y="177891"/>
                </a:lnTo>
                <a:lnTo>
                  <a:pt x="20305" y="222363"/>
                </a:lnTo>
                <a:lnTo>
                  <a:pt x="45685" y="258426"/>
                </a:lnTo>
                <a:lnTo>
                  <a:pt x="95794" y="258426"/>
                </a:lnTo>
                <a:lnTo>
                  <a:pt x="121174" y="222363"/>
                </a:lnTo>
                <a:lnTo>
                  <a:pt x="136402" y="177891"/>
                </a:lnTo>
                <a:lnTo>
                  <a:pt x="141478" y="129213"/>
                </a:lnTo>
                <a:lnTo>
                  <a:pt x="136402" y="80536"/>
                </a:lnTo>
                <a:lnTo>
                  <a:pt x="121174" y="36063"/>
                </a:lnTo>
                <a:lnTo>
                  <a:pt x="95794" y="1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881170" y="3419290"/>
            <a:ext cx="1550670" cy="187960"/>
          </a:xfrm>
          <a:custGeom>
            <a:avLst/>
            <a:gdLst/>
            <a:ahLst/>
            <a:cxnLst/>
            <a:rect l="l" t="t" r="r" b="b"/>
            <a:pathLst>
              <a:path w="1550670" h="187960">
                <a:moveTo>
                  <a:pt x="1517011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8"/>
                </a:lnTo>
                <a:lnTo>
                  <a:pt x="33162" y="187595"/>
                </a:lnTo>
                <a:lnTo>
                  <a:pt x="1517011" y="187595"/>
                </a:lnTo>
                <a:lnTo>
                  <a:pt x="1541883" y="145848"/>
                </a:lnTo>
                <a:lnTo>
                  <a:pt x="1550173" y="93798"/>
                </a:lnTo>
                <a:lnTo>
                  <a:pt x="1541883" y="41748"/>
                </a:lnTo>
                <a:lnTo>
                  <a:pt x="1517011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166639" y="3241871"/>
            <a:ext cx="86260" cy="120161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940448" y="3130378"/>
            <a:ext cx="181707" cy="207845"/>
          </a:xfrm>
          <a:prstGeom prst="rect">
            <a:avLst/>
          </a:prstGeom>
        </p:spPr>
      </p:pic>
      <p:grpSp>
        <p:nvGrpSpPr>
          <p:cNvPr id="11" name="object 11"/>
          <p:cNvGrpSpPr/>
          <p:nvPr/>
        </p:nvGrpSpPr>
        <p:grpSpPr>
          <a:xfrm>
            <a:off x="3097645" y="3143832"/>
            <a:ext cx="231140" cy="120650"/>
            <a:chOff x="3097645" y="3143832"/>
            <a:chExt cx="231140" cy="120650"/>
          </a:xfrm>
        </p:grpSpPr>
        <p:sp>
          <p:nvSpPr>
            <p:cNvPr id="12" name="object 12"/>
            <p:cNvSpPr/>
            <p:nvPr/>
          </p:nvSpPr>
          <p:spPr>
            <a:xfrm>
              <a:off x="3242024" y="3143832"/>
              <a:ext cx="86360" cy="120650"/>
            </a:xfrm>
            <a:custGeom>
              <a:avLst/>
              <a:gdLst/>
              <a:ahLst/>
              <a:cxnLst/>
              <a:rect l="l" t="t" r="r" b="b"/>
              <a:pathLst>
                <a:path w="86360" h="120650">
                  <a:moveTo>
                    <a:pt x="65022" y="2"/>
                  </a:moveTo>
                  <a:lnTo>
                    <a:pt x="21243" y="2"/>
                  </a:lnTo>
                  <a:lnTo>
                    <a:pt x="5312" y="26742"/>
                  </a:lnTo>
                  <a:lnTo>
                    <a:pt x="2" y="60082"/>
                  </a:lnTo>
                  <a:lnTo>
                    <a:pt x="5312" y="93421"/>
                  </a:lnTo>
                  <a:lnTo>
                    <a:pt x="21243" y="120162"/>
                  </a:lnTo>
                  <a:lnTo>
                    <a:pt x="65022" y="120162"/>
                  </a:lnTo>
                  <a:lnTo>
                    <a:pt x="80952" y="93421"/>
                  </a:lnTo>
                  <a:lnTo>
                    <a:pt x="86262" y="60082"/>
                  </a:lnTo>
                  <a:lnTo>
                    <a:pt x="80952" y="26742"/>
                  </a:lnTo>
                  <a:lnTo>
                    <a:pt x="65022" y="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3097645" y="3143832"/>
              <a:ext cx="191135" cy="120650"/>
            </a:xfrm>
            <a:custGeom>
              <a:avLst/>
              <a:gdLst/>
              <a:ahLst/>
              <a:cxnLst/>
              <a:rect l="l" t="t" r="r" b="b"/>
              <a:pathLst>
                <a:path w="191135" h="120650">
                  <a:moveTo>
                    <a:pt x="21243" y="2"/>
                  </a:moveTo>
                  <a:lnTo>
                    <a:pt x="5312" y="26742"/>
                  </a:lnTo>
                  <a:lnTo>
                    <a:pt x="2" y="60082"/>
                  </a:lnTo>
                  <a:lnTo>
                    <a:pt x="5312" y="93421"/>
                  </a:lnTo>
                  <a:lnTo>
                    <a:pt x="21243" y="120162"/>
                  </a:lnTo>
                  <a:lnTo>
                    <a:pt x="169920" y="120161"/>
                  </a:lnTo>
                  <a:lnTo>
                    <a:pt x="185650" y="93757"/>
                  </a:lnTo>
                  <a:lnTo>
                    <a:pt x="190893" y="60838"/>
                  </a:lnTo>
                  <a:lnTo>
                    <a:pt x="185650" y="27920"/>
                  </a:lnTo>
                  <a:lnTo>
                    <a:pt x="169920" y="1517"/>
                  </a:lnTo>
                  <a:lnTo>
                    <a:pt x="21243" y="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4" name="object 14"/>
          <p:cNvSpPr/>
          <p:nvPr/>
        </p:nvSpPr>
        <p:spPr>
          <a:xfrm>
            <a:off x="3277141" y="3092500"/>
            <a:ext cx="141605" cy="258445"/>
          </a:xfrm>
          <a:custGeom>
            <a:avLst/>
            <a:gdLst/>
            <a:ahLst/>
            <a:cxnLst/>
            <a:rect l="l" t="t" r="r" b="b"/>
            <a:pathLst>
              <a:path w="141604" h="258445">
                <a:moveTo>
                  <a:pt x="95481" y="2"/>
                </a:moveTo>
                <a:lnTo>
                  <a:pt x="45686" y="2"/>
                </a:lnTo>
                <a:lnTo>
                  <a:pt x="20306" y="36064"/>
                </a:lnTo>
                <a:lnTo>
                  <a:pt x="5078" y="80537"/>
                </a:lnTo>
                <a:lnTo>
                  <a:pt x="2" y="129214"/>
                </a:lnTo>
                <a:lnTo>
                  <a:pt x="5078" y="177891"/>
                </a:lnTo>
                <a:lnTo>
                  <a:pt x="20306" y="222364"/>
                </a:lnTo>
                <a:lnTo>
                  <a:pt x="45686" y="258425"/>
                </a:lnTo>
                <a:lnTo>
                  <a:pt x="95481" y="258425"/>
                </a:lnTo>
                <a:lnTo>
                  <a:pt x="120861" y="222364"/>
                </a:lnTo>
                <a:lnTo>
                  <a:pt x="136089" y="177891"/>
                </a:lnTo>
                <a:lnTo>
                  <a:pt x="141165" y="129214"/>
                </a:lnTo>
                <a:lnTo>
                  <a:pt x="136089" y="80537"/>
                </a:lnTo>
                <a:lnTo>
                  <a:pt x="120861" y="36064"/>
                </a:lnTo>
                <a:lnTo>
                  <a:pt x="95481" y="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5" name="object 15"/>
          <p:cNvSpPr/>
          <p:nvPr/>
        </p:nvSpPr>
        <p:spPr>
          <a:xfrm>
            <a:off x="2870090" y="3092500"/>
            <a:ext cx="141605" cy="258445"/>
          </a:xfrm>
          <a:custGeom>
            <a:avLst/>
            <a:gdLst/>
            <a:ahLst/>
            <a:cxnLst/>
            <a:rect l="l" t="t" r="r" b="b"/>
            <a:pathLst>
              <a:path w="141605" h="258445">
                <a:moveTo>
                  <a:pt x="95482" y="2"/>
                </a:moveTo>
                <a:lnTo>
                  <a:pt x="45685" y="2"/>
                </a:lnTo>
                <a:lnTo>
                  <a:pt x="20305" y="36064"/>
                </a:lnTo>
                <a:lnTo>
                  <a:pt x="5077" y="80537"/>
                </a:lnTo>
                <a:lnTo>
                  <a:pt x="1" y="129214"/>
                </a:lnTo>
                <a:lnTo>
                  <a:pt x="5077" y="177891"/>
                </a:lnTo>
                <a:lnTo>
                  <a:pt x="20305" y="222364"/>
                </a:lnTo>
                <a:lnTo>
                  <a:pt x="45685" y="258425"/>
                </a:lnTo>
                <a:lnTo>
                  <a:pt x="95482" y="258425"/>
                </a:lnTo>
                <a:lnTo>
                  <a:pt x="120861" y="222364"/>
                </a:lnTo>
                <a:lnTo>
                  <a:pt x="136089" y="177891"/>
                </a:lnTo>
                <a:lnTo>
                  <a:pt x="141165" y="129214"/>
                </a:lnTo>
                <a:lnTo>
                  <a:pt x="136089" y="80537"/>
                </a:lnTo>
                <a:lnTo>
                  <a:pt x="120861" y="36064"/>
                </a:lnTo>
                <a:lnTo>
                  <a:pt x="95482" y="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3400373" y="3140760"/>
            <a:ext cx="835025" cy="200025"/>
          </a:xfrm>
          <a:custGeom>
            <a:avLst/>
            <a:gdLst/>
            <a:ahLst/>
            <a:cxnLst/>
            <a:rect l="l" t="t" r="r" b="b"/>
            <a:pathLst>
              <a:path w="835025" h="200025">
                <a:moveTo>
                  <a:pt x="800810" y="2"/>
                </a:moveTo>
                <a:lnTo>
                  <a:pt x="33164" y="7230"/>
                </a:lnTo>
                <a:lnTo>
                  <a:pt x="8292" y="48978"/>
                </a:lnTo>
                <a:lnTo>
                  <a:pt x="2" y="101027"/>
                </a:lnTo>
                <a:lnTo>
                  <a:pt x="8292" y="153077"/>
                </a:lnTo>
                <a:lnTo>
                  <a:pt x="33164" y="194825"/>
                </a:lnTo>
                <a:lnTo>
                  <a:pt x="800810" y="199524"/>
                </a:lnTo>
                <a:lnTo>
                  <a:pt x="823384" y="165230"/>
                </a:lnTo>
                <a:lnTo>
                  <a:pt x="834670" y="122520"/>
                </a:lnTo>
                <a:lnTo>
                  <a:pt x="834670" y="77006"/>
                </a:lnTo>
                <a:lnTo>
                  <a:pt x="823384" y="34296"/>
                </a:lnTo>
                <a:lnTo>
                  <a:pt x="800810" y="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881212" y="3147976"/>
            <a:ext cx="2018664" cy="187960"/>
          </a:xfrm>
          <a:custGeom>
            <a:avLst/>
            <a:gdLst/>
            <a:ahLst/>
            <a:cxnLst/>
            <a:rect l="l" t="t" r="r" b="b"/>
            <a:pathLst>
              <a:path w="2018664" h="187960">
                <a:moveTo>
                  <a:pt x="1984942" y="2"/>
                </a:moveTo>
                <a:lnTo>
                  <a:pt x="33163" y="2"/>
                </a:lnTo>
                <a:lnTo>
                  <a:pt x="8290" y="41749"/>
                </a:lnTo>
                <a:lnTo>
                  <a:pt x="0" y="93799"/>
                </a:lnTo>
                <a:lnTo>
                  <a:pt x="8290" y="145849"/>
                </a:lnTo>
                <a:lnTo>
                  <a:pt x="33163" y="187596"/>
                </a:lnTo>
                <a:lnTo>
                  <a:pt x="1984942" y="187596"/>
                </a:lnTo>
                <a:lnTo>
                  <a:pt x="2009814" y="145849"/>
                </a:lnTo>
                <a:lnTo>
                  <a:pt x="2018105" y="93799"/>
                </a:lnTo>
                <a:lnTo>
                  <a:pt x="2009814" y="41749"/>
                </a:lnTo>
                <a:lnTo>
                  <a:pt x="1984942" y="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8" name="object 18"/>
          <p:cNvSpPr/>
          <p:nvPr/>
        </p:nvSpPr>
        <p:spPr>
          <a:xfrm>
            <a:off x="5273368" y="2927008"/>
            <a:ext cx="1595120" cy="187960"/>
          </a:xfrm>
          <a:custGeom>
            <a:avLst/>
            <a:gdLst/>
            <a:ahLst/>
            <a:cxnLst/>
            <a:rect l="l" t="t" r="r" b="b"/>
            <a:pathLst>
              <a:path w="1595120" h="187960">
                <a:moveTo>
                  <a:pt x="1561490" y="3"/>
                </a:moveTo>
                <a:lnTo>
                  <a:pt x="33166" y="3"/>
                </a:lnTo>
                <a:lnTo>
                  <a:pt x="8294" y="41751"/>
                </a:lnTo>
                <a:lnTo>
                  <a:pt x="4" y="93800"/>
                </a:lnTo>
                <a:lnTo>
                  <a:pt x="8294" y="145850"/>
                </a:lnTo>
                <a:lnTo>
                  <a:pt x="33166" y="187597"/>
                </a:lnTo>
                <a:lnTo>
                  <a:pt x="1561490" y="187597"/>
                </a:lnTo>
                <a:lnTo>
                  <a:pt x="1586362" y="145850"/>
                </a:lnTo>
                <a:lnTo>
                  <a:pt x="1594653" y="93800"/>
                </a:lnTo>
                <a:lnTo>
                  <a:pt x="1586362" y="41751"/>
                </a:lnTo>
                <a:lnTo>
                  <a:pt x="1561490" y="3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9" name="object 19"/>
          <p:cNvSpPr/>
          <p:nvPr/>
        </p:nvSpPr>
        <p:spPr>
          <a:xfrm>
            <a:off x="4470782" y="2926617"/>
            <a:ext cx="453390" cy="187960"/>
          </a:xfrm>
          <a:custGeom>
            <a:avLst/>
            <a:gdLst/>
            <a:ahLst/>
            <a:cxnLst/>
            <a:rect l="l" t="t" r="r" b="b"/>
            <a:pathLst>
              <a:path w="453389" h="187960">
                <a:moveTo>
                  <a:pt x="419900" y="3"/>
                </a:moveTo>
                <a:lnTo>
                  <a:pt x="33165" y="3"/>
                </a:lnTo>
                <a:lnTo>
                  <a:pt x="8293" y="41750"/>
                </a:lnTo>
                <a:lnTo>
                  <a:pt x="3" y="93800"/>
                </a:lnTo>
                <a:lnTo>
                  <a:pt x="8293" y="145850"/>
                </a:lnTo>
                <a:lnTo>
                  <a:pt x="33165" y="187597"/>
                </a:lnTo>
                <a:lnTo>
                  <a:pt x="419900" y="187597"/>
                </a:lnTo>
                <a:lnTo>
                  <a:pt x="444771" y="145850"/>
                </a:lnTo>
                <a:lnTo>
                  <a:pt x="453062" y="93800"/>
                </a:lnTo>
                <a:lnTo>
                  <a:pt x="444771" y="41750"/>
                </a:lnTo>
                <a:lnTo>
                  <a:pt x="419900" y="3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20" name="object 20"/>
          <p:cNvGrpSpPr/>
          <p:nvPr/>
        </p:nvGrpSpPr>
        <p:grpSpPr>
          <a:xfrm>
            <a:off x="4917784" y="2910426"/>
            <a:ext cx="367665" cy="208279"/>
            <a:chOff x="4917784" y="2910426"/>
            <a:chExt cx="367665" cy="208279"/>
          </a:xfrm>
        </p:grpSpPr>
        <p:sp>
          <p:nvSpPr>
            <p:cNvPr id="21" name="object 21"/>
            <p:cNvSpPr/>
            <p:nvPr/>
          </p:nvSpPr>
          <p:spPr>
            <a:xfrm>
              <a:off x="5139259" y="2910426"/>
              <a:ext cx="146050" cy="208279"/>
            </a:xfrm>
            <a:custGeom>
              <a:avLst/>
              <a:gdLst/>
              <a:ahLst/>
              <a:cxnLst/>
              <a:rect l="l" t="t" r="r" b="b"/>
              <a:pathLst>
                <a:path w="146050" h="208280">
                  <a:moveTo>
                    <a:pt x="110723" y="3"/>
                  </a:moveTo>
                  <a:lnTo>
                    <a:pt x="35340" y="3"/>
                  </a:lnTo>
                  <a:lnTo>
                    <a:pt x="11782" y="35792"/>
                  </a:lnTo>
                  <a:lnTo>
                    <a:pt x="4" y="80363"/>
                  </a:lnTo>
                  <a:lnTo>
                    <a:pt x="4" y="127861"/>
                  </a:lnTo>
                  <a:lnTo>
                    <a:pt x="11782" y="172432"/>
                  </a:lnTo>
                  <a:lnTo>
                    <a:pt x="35340" y="208221"/>
                  </a:lnTo>
                  <a:lnTo>
                    <a:pt x="110723" y="208221"/>
                  </a:lnTo>
                  <a:lnTo>
                    <a:pt x="134281" y="172432"/>
                  </a:lnTo>
                  <a:lnTo>
                    <a:pt x="146059" y="127861"/>
                  </a:lnTo>
                  <a:lnTo>
                    <a:pt x="146059" y="80363"/>
                  </a:lnTo>
                  <a:lnTo>
                    <a:pt x="134281" y="35792"/>
                  </a:lnTo>
                  <a:lnTo>
                    <a:pt x="110723" y="3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5024227" y="2913246"/>
              <a:ext cx="147955" cy="192405"/>
            </a:xfrm>
            <a:custGeom>
              <a:avLst/>
              <a:gdLst/>
              <a:ahLst/>
              <a:cxnLst/>
              <a:rect l="l" t="t" r="r" b="b"/>
              <a:pathLst>
                <a:path w="147954" h="192405">
                  <a:moveTo>
                    <a:pt x="115320" y="3"/>
                  </a:moveTo>
                  <a:lnTo>
                    <a:pt x="32549" y="3"/>
                  </a:lnTo>
                  <a:lnTo>
                    <a:pt x="10852" y="32966"/>
                  </a:lnTo>
                  <a:lnTo>
                    <a:pt x="3" y="74018"/>
                  </a:lnTo>
                  <a:lnTo>
                    <a:pt x="3" y="117766"/>
                  </a:lnTo>
                  <a:lnTo>
                    <a:pt x="10852" y="158817"/>
                  </a:lnTo>
                  <a:lnTo>
                    <a:pt x="32549" y="191781"/>
                  </a:lnTo>
                  <a:lnTo>
                    <a:pt x="115320" y="191781"/>
                  </a:lnTo>
                  <a:lnTo>
                    <a:pt x="137017" y="158817"/>
                  </a:lnTo>
                  <a:lnTo>
                    <a:pt x="147865" y="117766"/>
                  </a:lnTo>
                  <a:lnTo>
                    <a:pt x="147865" y="74018"/>
                  </a:lnTo>
                  <a:lnTo>
                    <a:pt x="137017" y="32966"/>
                  </a:lnTo>
                  <a:lnTo>
                    <a:pt x="115320" y="3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4917784" y="2910426"/>
              <a:ext cx="137795" cy="208279"/>
            </a:xfrm>
            <a:custGeom>
              <a:avLst/>
              <a:gdLst/>
              <a:ahLst/>
              <a:cxnLst/>
              <a:rect l="l" t="t" r="r" b="b"/>
              <a:pathLst>
                <a:path w="137795" h="208280">
                  <a:moveTo>
                    <a:pt x="102280" y="3"/>
                  </a:moveTo>
                  <a:lnTo>
                    <a:pt x="35339" y="3"/>
                  </a:lnTo>
                  <a:lnTo>
                    <a:pt x="11782" y="35792"/>
                  </a:lnTo>
                  <a:lnTo>
                    <a:pt x="3" y="80363"/>
                  </a:lnTo>
                  <a:lnTo>
                    <a:pt x="3" y="127861"/>
                  </a:lnTo>
                  <a:lnTo>
                    <a:pt x="11782" y="172432"/>
                  </a:lnTo>
                  <a:lnTo>
                    <a:pt x="35339" y="208221"/>
                  </a:lnTo>
                  <a:lnTo>
                    <a:pt x="102280" y="208221"/>
                  </a:lnTo>
                  <a:lnTo>
                    <a:pt x="125837" y="172432"/>
                  </a:lnTo>
                  <a:lnTo>
                    <a:pt x="137616" y="127861"/>
                  </a:lnTo>
                  <a:lnTo>
                    <a:pt x="137616" y="80363"/>
                  </a:lnTo>
                  <a:lnTo>
                    <a:pt x="125837" y="35792"/>
                  </a:lnTo>
                  <a:lnTo>
                    <a:pt x="102280" y="3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4" name="object 24"/>
          <p:cNvSpPr/>
          <p:nvPr/>
        </p:nvSpPr>
        <p:spPr>
          <a:xfrm>
            <a:off x="880948" y="2375052"/>
            <a:ext cx="5600065" cy="372110"/>
          </a:xfrm>
          <a:custGeom>
            <a:avLst/>
            <a:gdLst/>
            <a:ahLst/>
            <a:cxnLst/>
            <a:rect l="l" t="t" r="r" b="b"/>
            <a:pathLst>
              <a:path w="5600065" h="372110">
                <a:moveTo>
                  <a:pt x="5599709" y="93789"/>
                </a:moveTo>
                <a:lnTo>
                  <a:pt x="5591416" y="41744"/>
                </a:lnTo>
                <a:lnTo>
                  <a:pt x="5566549" y="0"/>
                </a:lnTo>
                <a:lnTo>
                  <a:pt x="33299" y="0"/>
                </a:lnTo>
                <a:lnTo>
                  <a:pt x="8432" y="41744"/>
                </a:lnTo>
                <a:lnTo>
                  <a:pt x="139" y="93789"/>
                </a:lnTo>
                <a:lnTo>
                  <a:pt x="8432" y="145846"/>
                </a:lnTo>
                <a:lnTo>
                  <a:pt x="32258" y="185864"/>
                </a:lnTo>
                <a:lnTo>
                  <a:pt x="8293" y="226110"/>
                </a:lnTo>
                <a:lnTo>
                  <a:pt x="0" y="278168"/>
                </a:lnTo>
                <a:lnTo>
                  <a:pt x="8293" y="330212"/>
                </a:lnTo>
                <a:lnTo>
                  <a:pt x="33159" y="371957"/>
                </a:lnTo>
                <a:lnTo>
                  <a:pt x="1946884" y="371957"/>
                </a:lnTo>
                <a:lnTo>
                  <a:pt x="1971751" y="330212"/>
                </a:lnTo>
                <a:lnTo>
                  <a:pt x="1980044" y="278168"/>
                </a:lnTo>
                <a:lnTo>
                  <a:pt x="1971751" y="226110"/>
                </a:lnTo>
                <a:lnTo>
                  <a:pt x="1948802" y="187591"/>
                </a:lnTo>
                <a:lnTo>
                  <a:pt x="5566549" y="187591"/>
                </a:lnTo>
                <a:lnTo>
                  <a:pt x="5591416" y="145846"/>
                </a:lnTo>
                <a:lnTo>
                  <a:pt x="5599709" y="93789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/>
          <p:nvPr/>
        </p:nvSpPr>
        <p:spPr>
          <a:xfrm>
            <a:off x="881087" y="903147"/>
            <a:ext cx="5909310" cy="556895"/>
          </a:xfrm>
          <a:custGeom>
            <a:avLst/>
            <a:gdLst/>
            <a:ahLst/>
            <a:cxnLst/>
            <a:rect l="l" t="t" r="r" b="b"/>
            <a:pathLst>
              <a:path w="5909309" h="556894">
                <a:moveTo>
                  <a:pt x="5909310" y="278168"/>
                </a:moveTo>
                <a:lnTo>
                  <a:pt x="5901017" y="226123"/>
                </a:lnTo>
                <a:lnTo>
                  <a:pt x="5876150" y="184378"/>
                </a:lnTo>
                <a:lnTo>
                  <a:pt x="5775617" y="184378"/>
                </a:lnTo>
                <a:lnTo>
                  <a:pt x="5798591" y="145846"/>
                </a:lnTo>
                <a:lnTo>
                  <a:pt x="5806884" y="93802"/>
                </a:lnTo>
                <a:lnTo>
                  <a:pt x="5798591" y="41757"/>
                </a:lnTo>
                <a:lnTo>
                  <a:pt x="5773712" y="0"/>
                </a:lnTo>
                <a:lnTo>
                  <a:pt x="5562168" y="0"/>
                </a:lnTo>
                <a:lnTo>
                  <a:pt x="5537301" y="41757"/>
                </a:lnTo>
                <a:lnTo>
                  <a:pt x="5529008" y="93802"/>
                </a:lnTo>
                <a:lnTo>
                  <a:pt x="5537301" y="145846"/>
                </a:lnTo>
                <a:lnTo>
                  <a:pt x="5560250" y="184378"/>
                </a:lnTo>
                <a:lnTo>
                  <a:pt x="33159" y="184378"/>
                </a:lnTo>
                <a:lnTo>
                  <a:pt x="8293" y="226123"/>
                </a:lnTo>
                <a:lnTo>
                  <a:pt x="0" y="278168"/>
                </a:lnTo>
                <a:lnTo>
                  <a:pt x="8293" y="330225"/>
                </a:lnTo>
                <a:lnTo>
                  <a:pt x="32194" y="370357"/>
                </a:lnTo>
                <a:lnTo>
                  <a:pt x="8293" y="410489"/>
                </a:lnTo>
                <a:lnTo>
                  <a:pt x="0" y="462546"/>
                </a:lnTo>
                <a:lnTo>
                  <a:pt x="8293" y="514591"/>
                </a:lnTo>
                <a:lnTo>
                  <a:pt x="33159" y="556336"/>
                </a:lnTo>
                <a:lnTo>
                  <a:pt x="2420645" y="556336"/>
                </a:lnTo>
                <a:lnTo>
                  <a:pt x="2445512" y="514591"/>
                </a:lnTo>
                <a:lnTo>
                  <a:pt x="2453805" y="462546"/>
                </a:lnTo>
                <a:lnTo>
                  <a:pt x="2445512" y="410489"/>
                </a:lnTo>
                <a:lnTo>
                  <a:pt x="2422563" y="371970"/>
                </a:lnTo>
                <a:lnTo>
                  <a:pt x="5876150" y="371970"/>
                </a:lnTo>
                <a:lnTo>
                  <a:pt x="5901017" y="330225"/>
                </a:lnTo>
                <a:lnTo>
                  <a:pt x="5909310" y="278168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6" name="object 2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207831" y="3143462"/>
            <a:ext cx="147891" cy="183769"/>
          </a:xfrm>
          <a:prstGeom prst="rect">
            <a:avLst/>
          </a:prstGeom>
        </p:spPr>
      </p:pic>
      <p:sp>
        <p:nvSpPr>
          <p:cNvPr id="27" name="object 27"/>
          <p:cNvSpPr/>
          <p:nvPr/>
        </p:nvSpPr>
        <p:spPr>
          <a:xfrm>
            <a:off x="4319714" y="3140773"/>
            <a:ext cx="2364105" cy="200025"/>
          </a:xfrm>
          <a:custGeom>
            <a:avLst/>
            <a:gdLst/>
            <a:ahLst/>
            <a:cxnLst/>
            <a:rect l="l" t="t" r="r" b="b"/>
            <a:pathLst>
              <a:path w="2364104" h="200025">
                <a:moveTo>
                  <a:pt x="2363762" y="101015"/>
                </a:moveTo>
                <a:lnTo>
                  <a:pt x="2355469" y="48971"/>
                </a:lnTo>
                <a:lnTo>
                  <a:pt x="2330602" y="7226"/>
                </a:lnTo>
                <a:lnTo>
                  <a:pt x="482358" y="7226"/>
                </a:lnTo>
                <a:lnTo>
                  <a:pt x="466979" y="33045"/>
                </a:lnTo>
                <a:lnTo>
                  <a:pt x="451599" y="7226"/>
                </a:lnTo>
                <a:lnTo>
                  <a:pt x="33858" y="0"/>
                </a:lnTo>
                <a:lnTo>
                  <a:pt x="11290" y="34290"/>
                </a:lnTo>
                <a:lnTo>
                  <a:pt x="0" y="77000"/>
                </a:lnTo>
                <a:lnTo>
                  <a:pt x="0" y="122516"/>
                </a:lnTo>
                <a:lnTo>
                  <a:pt x="11290" y="165227"/>
                </a:lnTo>
                <a:lnTo>
                  <a:pt x="33858" y="199517"/>
                </a:lnTo>
                <a:lnTo>
                  <a:pt x="451599" y="194818"/>
                </a:lnTo>
                <a:lnTo>
                  <a:pt x="466979" y="169011"/>
                </a:lnTo>
                <a:lnTo>
                  <a:pt x="482358" y="194818"/>
                </a:lnTo>
                <a:lnTo>
                  <a:pt x="2330602" y="194818"/>
                </a:lnTo>
                <a:lnTo>
                  <a:pt x="2355469" y="153073"/>
                </a:lnTo>
                <a:lnTo>
                  <a:pt x="2363762" y="101015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8" name="object 28"/>
          <p:cNvSpPr txBox="1"/>
          <p:nvPr/>
        </p:nvSpPr>
        <p:spPr>
          <a:xfrm>
            <a:off x="901419" y="877956"/>
            <a:ext cx="5948045" cy="22371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84455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Do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excited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this!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same way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work!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difference 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decision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horizontal axis variable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which variable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vertical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doesn’t</a:t>
            </a:r>
            <a:r>
              <a:rPr dirty="0" sz="1100" spc="-5">
                <a:latin typeface="Calibri"/>
                <a:cs typeface="Calibri"/>
              </a:rPr>
              <a:t> mean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it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horizontal axis 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23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doesn’t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vertical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axis!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axis variables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way</a:t>
            </a:r>
            <a:r>
              <a:rPr dirty="0" sz="1100" spc="-5">
                <a:latin typeface="Calibri"/>
                <a:cs typeface="Calibri"/>
              </a:rPr>
              <a:t> that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convenient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39370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since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squared </a:t>
            </a:r>
            <a:r>
              <a:rPr dirty="0" sz="1100">
                <a:latin typeface="Calibri"/>
                <a:cs typeface="Calibri"/>
              </a:rPr>
              <a:t>we’ll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horizontal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 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convention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axis variables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means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254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a</a:t>
            </a:r>
            <a:r>
              <a:rPr dirty="0" sz="1200" spc="155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trace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parabola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903073" y="3080853"/>
            <a:ext cx="482600" cy="2787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419100" algn="l"/>
              </a:tabLst>
            </a:pPr>
            <a:r>
              <a:rPr dirty="0" sz="1650" spc="-160">
                <a:latin typeface="Symbol"/>
                <a:cs typeface="Symbol"/>
              </a:rPr>
              <a:t></a:t>
            </a:r>
            <a:r>
              <a:rPr dirty="0" sz="1650" spc="-160">
                <a:latin typeface="Times New Roman"/>
                <a:cs typeface="Times New Roman"/>
              </a:rPr>
              <a:t>	</a:t>
            </a:r>
            <a:r>
              <a:rPr dirty="0" sz="1650" spc="-160">
                <a:latin typeface="Symbol"/>
                <a:cs typeface="Symbol"/>
              </a:rPr>
              <a:t>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901675" y="3124822"/>
            <a:ext cx="2195830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opens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upwards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vertex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605">
                <a:latin typeface="Calibri"/>
                <a:cs typeface="Calibri"/>
              </a:rPr>
              <a:t> </a:t>
            </a:r>
            <a:r>
              <a:rPr dirty="0" sz="1200" spc="-25">
                <a:latin typeface="Times New Roman"/>
                <a:cs typeface="Times New Roman"/>
              </a:rPr>
              <a:t>0,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095538" y="3134700"/>
            <a:ext cx="224790" cy="23050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ts val="805"/>
              </a:lnSpc>
              <a:spcBef>
                <a:spcPts val="100"/>
              </a:spcBef>
            </a:pPr>
            <a:r>
              <a:rPr dirty="0" u="sng" sz="700" spc="-9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2</a:t>
            </a:r>
            <a:r>
              <a:rPr dirty="0" u="sng" sz="700" spc="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</a:t>
            </a:r>
            <a:r>
              <a:rPr dirty="0" u="sng" sz="700" spc="5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</a:t>
            </a:r>
            <a:r>
              <a:rPr dirty="0" u="sng" sz="700" spc="5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algn="ctr" marL="3810">
              <a:lnSpc>
                <a:spcPts val="805"/>
              </a:lnSpc>
            </a:pPr>
            <a:r>
              <a:rPr dirty="0" sz="700" spc="-10">
                <a:latin typeface="Times New Roman"/>
                <a:cs typeface="Times New Roman"/>
              </a:rPr>
              <a:t>3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3420835" y="3131510"/>
            <a:ext cx="3242310" cy="205740"/>
          </a:xfrm>
          <a:prstGeom prst="rect">
            <a:avLst/>
          </a:prstGeom>
        </p:spPr>
        <p:txBody>
          <a:bodyPr wrap="square" lIns="0" tIns="1651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285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b</a:t>
            </a:r>
            <a:r>
              <a:rPr dirty="0" sz="1150" spc="114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trace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parabola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opens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901632" y="3410234"/>
            <a:ext cx="151003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downwards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vertex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435828" y="3351998"/>
            <a:ext cx="476884" cy="2787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413384" algn="l"/>
              </a:tabLst>
            </a:pPr>
            <a:r>
              <a:rPr dirty="0" sz="1650" spc="-155">
                <a:latin typeface="Symbol"/>
                <a:cs typeface="Symbol"/>
              </a:rPr>
              <a:t></a:t>
            </a:r>
            <a:r>
              <a:rPr dirty="0" sz="1650" spc="-155">
                <a:latin typeface="Times New Roman"/>
                <a:cs typeface="Times New Roman"/>
              </a:rPr>
              <a:t>	</a:t>
            </a:r>
            <a:r>
              <a:rPr dirty="0" sz="1650" spc="-155">
                <a:latin typeface="Symbol"/>
                <a:cs typeface="Symbol"/>
              </a:rPr>
              <a:t>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496151" y="3394994"/>
            <a:ext cx="13525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dirty="0" sz="1200" spc="-20">
                <a:latin typeface="Times New Roman"/>
                <a:cs typeface="Times New Roman"/>
              </a:rPr>
              <a:t>0,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637439" y="3405844"/>
            <a:ext cx="209550" cy="230504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algn="ctr">
              <a:lnSpc>
                <a:spcPts val="805"/>
              </a:lnSpc>
              <a:spcBef>
                <a:spcPts val="100"/>
              </a:spcBef>
            </a:pP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3</a:t>
            </a:r>
            <a:r>
              <a:rPr dirty="0" u="sng" sz="70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b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Symbol"/>
                <a:cs typeface="Symbol"/>
              </a:rPr>
              <a:t></a:t>
            </a:r>
            <a:r>
              <a:rPr dirty="0" u="sng" sz="70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endParaRPr sz="700">
              <a:latin typeface="Times New Roman"/>
              <a:cs typeface="Times New Roman"/>
            </a:endParaRPr>
          </a:p>
          <a:p>
            <a:pPr algn="ctr">
              <a:lnSpc>
                <a:spcPts val="805"/>
              </a:lnSpc>
            </a:pPr>
            <a:r>
              <a:rPr dirty="0" sz="700" spc="-5">
                <a:latin typeface="Times New Roman"/>
                <a:cs typeface="Times New Roman"/>
              </a:rPr>
              <a:t>2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2911855" y="3410203"/>
            <a:ext cx="60960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901693" y="3814704"/>
            <a:ext cx="2272030" cy="391160"/>
          </a:xfrm>
          <a:prstGeom prst="rect">
            <a:avLst/>
          </a:prstGeom>
        </p:spPr>
        <p:txBody>
          <a:bodyPr wrap="square" lIns="0" tIns="273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1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dirty="0" sz="1100" spc="-5">
                <a:latin typeface="Calibri"/>
                <a:cs typeface="Calibri"/>
              </a:rPr>
              <a:t>Below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traces.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39" name="object 3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028825" y="4591801"/>
            <a:ext cx="3457574" cy="360977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18315" y="6446106"/>
            <a:ext cx="5897245" cy="398145"/>
            <a:chOff x="918315" y="6446106"/>
            <a:chExt cx="5897245" cy="398145"/>
          </a:xfrm>
        </p:grpSpPr>
        <p:sp>
          <p:nvSpPr>
            <p:cNvPr id="3" name="object 3"/>
            <p:cNvSpPr/>
            <p:nvPr/>
          </p:nvSpPr>
          <p:spPr>
            <a:xfrm>
              <a:off x="1137373" y="6644741"/>
              <a:ext cx="3397250" cy="199390"/>
            </a:xfrm>
            <a:custGeom>
              <a:avLst/>
              <a:gdLst/>
              <a:ahLst/>
              <a:cxnLst/>
              <a:rect l="l" t="t" r="r" b="b"/>
              <a:pathLst>
                <a:path w="3397250" h="199390">
                  <a:moveTo>
                    <a:pt x="3396983" y="100723"/>
                  </a:moveTo>
                  <a:lnTo>
                    <a:pt x="3388690" y="48679"/>
                  </a:lnTo>
                  <a:lnTo>
                    <a:pt x="3363811" y="6921"/>
                  </a:lnTo>
                  <a:lnTo>
                    <a:pt x="418592" y="6921"/>
                  </a:lnTo>
                  <a:lnTo>
                    <a:pt x="402958" y="33172"/>
                  </a:lnTo>
                  <a:lnTo>
                    <a:pt x="387324" y="6921"/>
                  </a:lnTo>
                  <a:lnTo>
                    <a:pt x="33756" y="0"/>
                  </a:lnTo>
                  <a:lnTo>
                    <a:pt x="11252" y="34188"/>
                  </a:lnTo>
                  <a:lnTo>
                    <a:pt x="0" y="76758"/>
                  </a:lnTo>
                  <a:lnTo>
                    <a:pt x="0" y="122135"/>
                  </a:lnTo>
                  <a:lnTo>
                    <a:pt x="11252" y="164706"/>
                  </a:lnTo>
                  <a:lnTo>
                    <a:pt x="33756" y="198894"/>
                  </a:lnTo>
                  <a:lnTo>
                    <a:pt x="387324" y="194525"/>
                  </a:lnTo>
                  <a:lnTo>
                    <a:pt x="402958" y="168287"/>
                  </a:lnTo>
                  <a:lnTo>
                    <a:pt x="418592" y="194525"/>
                  </a:lnTo>
                  <a:lnTo>
                    <a:pt x="3363811" y="194525"/>
                  </a:lnTo>
                  <a:lnTo>
                    <a:pt x="3388690" y="152781"/>
                  </a:lnTo>
                  <a:lnTo>
                    <a:pt x="3396983" y="100723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" name="object 4"/>
            <p:cNvSpPr/>
            <p:nvPr/>
          </p:nvSpPr>
          <p:spPr>
            <a:xfrm>
              <a:off x="1025693" y="6647434"/>
              <a:ext cx="147955" cy="183515"/>
            </a:xfrm>
            <a:custGeom>
              <a:avLst/>
              <a:gdLst/>
              <a:ahLst/>
              <a:cxnLst/>
              <a:rect l="l" t="t" r="r" b="b"/>
              <a:pathLst>
                <a:path w="147955" h="183515">
                  <a:moveTo>
                    <a:pt x="115154" y="-1"/>
                  </a:moveTo>
                  <a:lnTo>
                    <a:pt x="32383" y="-1"/>
                  </a:lnTo>
                  <a:lnTo>
                    <a:pt x="8095" y="40764"/>
                  </a:lnTo>
                  <a:lnTo>
                    <a:pt x="0" y="91590"/>
                  </a:lnTo>
                  <a:lnTo>
                    <a:pt x="8095" y="142417"/>
                  </a:lnTo>
                  <a:lnTo>
                    <a:pt x="32383" y="183183"/>
                  </a:lnTo>
                  <a:lnTo>
                    <a:pt x="115154" y="183183"/>
                  </a:lnTo>
                  <a:lnTo>
                    <a:pt x="139441" y="142417"/>
                  </a:lnTo>
                  <a:lnTo>
                    <a:pt x="147536" y="91590"/>
                  </a:lnTo>
                  <a:lnTo>
                    <a:pt x="139441" y="40764"/>
                  </a:lnTo>
                  <a:lnTo>
                    <a:pt x="115154" y="-1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918315" y="6644740"/>
              <a:ext cx="134620" cy="199390"/>
            </a:xfrm>
            <a:custGeom>
              <a:avLst/>
              <a:gdLst/>
              <a:ahLst/>
              <a:cxnLst/>
              <a:rect l="l" t="t" r="r" b="b"/>
              <a:pathLst>
                <a:path w="134619" h="199390">
                  <a:moveTo>
                    <a:pt x="100692" y="-1"/>
                  </a:moveTo>
                  <a:lnTo>
                    <a:pt x="33752" y="-1"/>
                  </a:lnTo>
                  <a:lnTo>
                    <a:pt x="11250" y="34184"/>
                  </a:lnTo>
                  <a:lnTo>
                    <a:pt x="0" y="76758"/>
                  </a:lnTo>
                  <a:lnTo>
                    <a:pt x="0" y="122128"/>
                  </a:lnTo>
                  <a:lnTo>
                    <a:pt x="11250" y="164702"/>
                  </a:lnTo>
                  <a:lnTo>
                    <a:pt x="33752" y="198888"/>
                  </a:lnTo>
                  <a:lnTo>
                    <a:pt x="100692" y="198888"/>
                  </a:lnTo>
                  <a:lnTo>
                    <a:pt x="123194" y="164702"/>
                  </a:lnTo>
                  <a:lnTo>
                    <a:pt x="134445" y="122128"/>
                  </a:lnTo>
                  <a:lnTo>
                    <a:pt x="134445" y="76758"/>
                  </a:lnTo>
                  <a:lnTo>
                    <a:pt x="123194" y="34184"/>
                  </a:lnTo>
                  <a:lnTo>
                    <a:pt x="100692" y="-1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2107933" y="6462585"/>
              <a:ext cx="4707255" cy="187960"/>
            </a:xfrm>
            <a:custGeom>
              <a:avLst/>
              <a:gdLst/>
              <a:ahLst/>
              <a:cxnLst/>
              <a:rect l="l" t="t" r="r" b="b"/>
              <a:pathLst>
                <a:path w="4707255" h="187959">
                  <a:moveTo>
                    <a:pt x="1397127" y="93789"/>
                  </a:moveTo>
                  <a:lnTo>
                    <a:pt x="1388833" y="41744"/>
                  </a:lnTo>
                  <a:lnTo>
                    <a:pt x="1363954" y="0"/>
                  </a:lnTo>
                  <a:lnTo>
                    <a:pt x="33159" y="0"/>
                  </a:lnTo>
                  <a:lnTo>
                    <a:pt x="8293" y="41744"/>
                  </a:lnTo>
                  <a:lnTo>
                    <a:pt x="0" y="93789"/>
                  </a:lnTo>
                  <a:lnTo>
                    <a:pt x="8293" y="145846"/>
                  </a:lnTo>
                  <a:lnTo>
                    <a:pt x="33159" y="187591"/>
                  </a:lnTo>
                  <a:lnTo>
                    <a:pt x="1363954" y="187591"/>
                  </a:lnTo>
                  <a:lnTo>
                    <a:pt x="1388833" y="145846"/>
                  </a:lnTo>
                  <a:lnTo>
                    <a:pt x="1397127" y="93789"/>
                  </a:lnTo>
                  <a:close/>
                </a:path>
                <a:path w="4707255" h="187959">
                  <a:moveTo>
                    <a:pt x="4707013" y="93903"/>
                  </a:moveTo>
                  <a:lnTo>
                    <a:pt x="4698720" y="41859"/>
                  </a:lnTo>
                  <a:lnTo>
                    <a:pt x="4673841" y="101"/>
                  </a:lnTo>
                  <a:lnTo>
                    <a:pt x="1779752" y="101"/>
                  </a:lnTo>
                  <a:lnTo>
                    <a:pt x="1754873" y="41859"/>
                  </a:lnTo>
                  <a:lnTo>
                    <a:pt x="1746592" y="93903"/>
                  </a:lnTo>
                  <a:lnTo>
                    <a:pt x="1754873" y="145961"/>
                  </a:lnTo>
                  <a:lnTo>
                    <a:pt x="1779752" y="187706"/>
                  </a:lnTo>
                  <a:lnTo>
                    <a:pt x="4673841" y="187706"/>
                  </a:lnTo>
                  <a:lnTo>
                    <a:pt x="4698720" y="145961"/>
                  </a:lnTo>
                  <a:lnTo>
                    <a:pt x="4707013" y="93903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3720669" y="6446106"/>
              <a:ext cx="146050" cy="208279"/>
            </a:xfrm>
            <a:custGeom>
              <a:avLst/>
              <a:gdLst/>
              <a:ahLst/>
              <a:cxnLst/>
              <a:rect l="l" t="t" r="r" b="b"/>
              <a:pathLst>
                <a:path w="146050" h="208279">
                  <a:moveTo>
                    <a:pt x="110722" y="-3"/>
                  </a:moveTo>
                  <a:lnTo>
                    <a:pt x="35338" y="-3"/>
                  </a:lnTo>
                  <a:lnTo>
                    <a:pt x="11782" y="35785"/>
                  </a:lnTo>
                  <a:lnTo>
                    <a:pt x="3" y="80356"/>
                  </a:lnTo>
                  <a:lnTo>
                    <a:pt x="3" y="127855"/>
                  </a:lnTo>
                  <a:lnTo>
                    <a:pt x="11782" y="172426"/>
                  </a:lnTo>
                  <a:lnTo>
                    <a:pt x="35338" y="208215"/>
                  </a:lnTo>
                  <a:lnTo>
                    <a:pt x="110722" y="208215"/>
                  </a:lnTo>
                  <a:lnTo>
                    <a:pt x="134279" y="172426"/>
                  </a:lnTo>
                  <a:lnTo>
                    <a:pt x="146057" y="127855"/>
                  </a:lnTo>
                  <a:lnTo>
                    <a:pt x="146057" y="80356"/>
                  </a:lnTo>
                  <a:lnTo>
                    <a:pt x="134279" y="35785"/>
                  </a:lnTo>
                  <a:lnTo>
                    <a:pt x="110722" y="-3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3605560" y="6448925"/>
              <a:ext cx="147955" cy="192405"/>
            </a:xfrm>
            <a:custGeom>
              <a:avLst/>
              <a:gdLst/>
              <a:ahLst/>
              <a:cxnLst/>
              <a:rect l="l" t="t" r="r" b="b"/>
              <a:pathLst>
                <a:path w="147954" h="192404">
                  <a:moveTo>
                    <a:pt x="115320" y="-3"/>
                  </a:moveTo>
                  <a:lnTo>
                    <a:pt x="32548" y="-3"/>
                  </a:lnTo>
                  <a:lnTo>
                    <a:pt x="10852" y="32959"/>
                  </a:lnTo>
                  <a:lnTo>
                    <a:pt x="3" y="74011"/>
                  </a:lnTo>
                  <a:lnTo>
                    <a:pt x="3" y="117759"/>
                  </a:lnTo>
                  <a:lnTo>
                    <a:pt x="10852" y="158811"/>
                  </a:lnTo>
                  <a:lnTo>
                    <a:pt x="32548" y="191774"/>
                  </a:lnTo>
                  <a:lnTo>
                    <a:pt x="115320" y="191774"/>
                  </a:lnTo>
                  <a:lnTo>
                    <a:pt x="137016" y="158811"/>
                  </a:lnTo>
                  <a:lnTo>
                    <a:pt x="147865" y="117759"/>
                  </a:lnTo>
                  <a:lnTo>
                    <a:pt x="147865" y="74011"/>
                  </a:lnTo>
                  <a:lnTo>
                    <a:pt x="137016" y="32959"/>
                  </a:lnTo>
                  <a:lnTo>
                    <a:pt x="115320" y="-3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3499193" y="6446106"/>
              <a:ext cx="137795" cy="208279"/>
            </a:xfrm>
            <a:custGeom>
              <a:avLst/>
              <a:gdLst/>
              <a:ahLst/>
              <a:cxnLst/>
              <a:rect l="l" t="t" r="r" b="b"/>
              <a:pathLst>
                <a:path w="137795" h="208279">
                  <a:moveTo>
                    <a:pt x="102280" y="-3"/>
                  </a:moveTo>
                  <a:lnTo>
                    <a:pt x="35339" y="-3"/>
                  </a:lnTo>
                  <a:lnTo>
                    <a:pt x="11782" y="35785"/>
                  </a:lnTo>
                  <a:lnTo>
                    <a:pt x="3" y="80356"/>
                  </a:lnTo>
                  <a:lnTo>
                    <a:pt x="3" y="127855"/>
                  </a:lnTo>
                  <a:lnTo>
                    <a:pt x="11782" y="172426"/>
                  </a:lnTo>
                  <a:lnTo>
                    <a:pt x="35339" y="208215"/>
                  </a:lnTo>
                  <a:lnTo>
                    <a:pt x="102280" y="208215"/>
                  </a:lnTo>
                  <a:lnTo>
                    <a:pt x="125836" y="172426"/>
                  </a:lnTo>
                  <a:lnTo>
                    <a:pt x="137615" y="127855"/>
                  </a:lnTo>
                  <a:lnTo>
                    <a:pt x="137615" y="80356"/>
                  </a:lnTo>
                  <a:lnTo>
                    <a:pt x="125836" y="35785"/>
                  </a:lnTo>
                  <a:lnTo>
                    <a:pt x="102280" y="-3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0" name="object 10"/>
          <p:cNvSpPr/>
          <p:nvPr/>
        </p:nvSpPr>
        <p:spPr>
          <a:xfrm>
            <a:off x="896111" y="4933188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 txBox="1"/>
          <p:nvPr/>
        </p:nvSpPr>
        <p:spPr>
          <a:xfrm>
            <a:off x="876300" y="5301426"/>
            <a:ext cx="5931535" cy="1539240"/>
          </a:xfrm>
          <a:prstGeom prst="rect">
            <a:avLst/>
          </a:prstGeom>
        </p:spPr>
        <p:txBody>
          <a:bodyPr wrap="square" lIns="0" tIns="1333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105"/>
              </a:spcBef>
            </a:pPr>
            <a:r>
              <a:rPr dirty="0" sz="1100">
                <a:latin typeface="Calibri"/>
                <a:cs typeface="Calibri"/>
              </a:rPr>
              <a:t>9. </a:t>
            </a:r>
            <a:r>
              <a:rPr dirty="0" sz="1100" spc="-5">
                <a:latin typeface="Calibri"/>
                <a:cs typeface="Calibri"/>
              </a:rPr>
              <a:t>Identify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traces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 function.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1400">
              <a:latin typeface="Calibri"/>
              <a:cs typeface="Calibri"/>
            </a:endParaRPr>
          </a:p>
          <a:p>
            <a:pPr algn="ctr" marL="90805">
              <a:lnSpc>
                <a:spcPct val="100000"/>
              </a:lnSpc>
            </a:pPr>
            <a:r>
              <a:rPr dirty="0" sz="1150" spc="90">
                <a:latin typeface="Times New Roman"/>
                <a:cs typeface="Times New Roman"/>
              </a:rPr>
              <a:t>4</a:t>
            </a: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-45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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2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2735" sz="975" spc="30">
                <a:latin typeface="Times New Roman"/>
                <a:cs typeface="Times New Roman"/>
              </a:rPr>
              <a:t>2</a:t>
            </a:r>
            <a:r>
              <a:rPr dirty="0" baseline="42735" sz="975">
                <a:latin typeface="Times New Roman"/>
                <a:cs typeface="Times New Roman"/>
              </a:rPr>
              <a:t> </a:t>
            </a:r>
            <a:r>
              <a:rPr dirty="0" baseline="42735" sz="975" spc="-7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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14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350">
              <a:latin typeface="Times New Roman"/>
              <a:cs typeface="Times New Roman"/>
            </a:endParaRPr>
          </a:p>
          <a:p>
            <a:pPr marL="37465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1</a:t>
            </a:r>
            <a:endParaRPr sz="1100">
              <a:latin typeface="Calibri"/>
              <a:cs typeface="Calibri"/>
            </a:endParaRPr>
          </a:p>
          <a:p>
            <a:pPr marL="37465">
              <a:lnSpc>
                <a:spcPct val="100000"/>
              </a:lnSpc>
              <a:spcBef>
                <a:spcPts val="20"/>
              </a:spcBef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traces.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plugging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a</a:t>
            </a:r>
            <a:r>
              <a:rPr dirty="0" sz="1200" spc="150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other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plugging</a:t>
            </a:r>
            <a:endParaRPr sz="1100">
              <a:latin typeface="Calibri"/>
              <a:cs typeface="Calibri"/>
            </a:endParaRPr>
          </a:p>
          <a:p>
            <a:pPr marL="75565">
              <a:lnSpc>
                <a:spcPct val="100000"/>
              </a:lnSpc>
              <a:spcBef>
                <a:spcPts val="114"/>
              </a:spcBef>
            </a:pPr>
            <a:r>
              <a:rPr dirty="0" sz="1150" spc="15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45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b</a:t>
            </a:r>
            <a:r>
              <a:rPr dirty="0" sz="1150" spc="120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2325867" y="6983224"/>
            <a:ext cx="1743710" cy="528955"/>
          </a:xfrm>
          <a:prstGeom prst="rect">
            <a:avLst/>
          </a:prstGeom>
        </p:spPr>
        <p:txBody>
          <a:bodyPr wrap="square" lIns="0" tIns="88265" rIns="0" bIns="0" rtlCol="0" vert="horz">
            <a:spAutoFit/>
          </a:bodyPr>
          <a:lstStyle/>
          <a:p>
            <a:pPr marL="38100">
              <a:lnSpc>
                <a:spcPct val="100000"/>
              </a:lnSpc>
              <a:spcBef>
                <a:spcPts val="695"/>
              </a:spcBef>
              <a:tabLst>
                <a:tab pos="717550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a</a:t>
            </a:r>
            <a:r>
              <a:rPr dirty="0" sz="1150" i="1">
                <a:latin typeface="Times New Roman"/>
                <a:cs typeface="Times New Roman"/>
              </a:rPr>
              <a:t>  </a:t>
            </a:r>
            <a:r>
              <a:rPr dirty="0" sz="1150" spc="130" i="1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: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100">
                <a:latin typeface="Times New Roman"/>
                <a:cs typeface="Times New Roman"/>
              </a:rPr>
              <a:t>4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r>
              <a:rPr dirty="0" sz="1150" spc="-4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2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a</a:t>
            </a:r>
            <a:r>
              <a:rPr dirty="0" sz="1150" spc="1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  <a:p>
            <a:pPr marL="45085">
              <a:lnSpc>
                <a:spcPct val="100000"/>
              </a:lnSpc>
              <a:spcBef>
                <a:spcPts val="600"/>
              </a:spcBef>
              <a:tabLst>
                <a:tab pos="720090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b</a:t>
            </a:r>
            <a:r>
              <a:rPr dirty="0" sz="1150" i="1">
                <a:latin typeface="Times New Roman"/>
                <a:cs typeface="Times New Roman"/>
              </a:rPr>
              <a:t>  </a:t>
            </a:r>
            <a:r>
              <a:rPr dirty="0" sz="1150" spc="110" i="1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: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100">
                <a:latin typeface="Times New Roman"/>
                <a:cs typeface="Times New Roman"/>
              </a:rPr>
              <a:t>4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r>
              <a:rPr dirty="0" sz="1150" spc="-4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 spc="5">
                <a:latin typeface="Times New Roman"/>
                <a:cs typeface="Times New Roman"/>
              </a:rPr>
              <a:t>2</a:t>
            </a:r>
            <a:r>
              <a:rPr dirty="0" sz="1150" spc="70" i="1">
                <a:latin typeface="Times New Roman"/>
                <a:cs typeface="Times New Roman"/>
              </a:rPr>
              <a:t>b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157667" y="7054288"/>
            <a:ext cx="1296035" cy="458470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64769">
              <a:lnSpc>
                <a:spcPts val="1110"/>
              </a:lnSpc>
              <a:spcBef>
                <a:spcPts val="135"/>
              </a:spcBef>
              <a:tabLst>
                <a:tab pos="470534" algn="l"/>
              </a:tabLst>
            </a:pPr>
            <a:r>
              <a:rPr dirty="0" sz="1150" spc="50">
                <a:latin typeface="Symbol"/>
                <a:cs typeface="Symbol"/>
              </a:rPr>
              <a:t></a:t>
            </a:r>
            <a:r>
              <a:rPr dirty="0" sz="1150" spc="50">
                <a:latin typeface="Times New Roman"/>
                <a:cs typeface="Times New Roman"/>
              </a:rPr>
              <a:t>	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r>
              <a:rPr dirty="0" sz="1150" spc="1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45">
                <a:latin typeface="Times New Roman"/>
                <a:cs typeface="Times New Roman"/>
              </a:rPr>
              <a:t> </a:t>
            </a:r>
            <a:r>
              <a:rPr dirty="0" u="sng" baseline="34188" sz="975" spc="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1</a:t>
            </a:r>
            <a:r>
              <a:rPr dirty="0" baseline="34188" sz="975" spc="30">
                <a:latin typeface="Times New Roman"/>
                <a:cs typeface="Times New Roman"/>
              </a:rPr>
              <a:t> </a:t>
            </a:r>
            <a:r>
              <a:rPr dirty="0" baseline="34188" sz="975" spc="44">
                <a:latin typeface="Times New Roman"/>
                <a:cs typeface="Times New Roman"/>
              </a:rPr>
              <a:t> </a:t>
            </a:r>
            <a:r>
              <a:rPr dirty="0" sz="1150" spc="60" i="1">
                <a:latin typeface="Times New Roman"/>
                <a:cs typeface="Times New Roman"/>
              </a:rPr>
              <a:t>y</a:t>
            </a:r>
            <a:r>
              <a:rPr dirty="0" baseline="47008" sz="975" spc="89">
                <a:latin typeface="Times New Roman"/>
                <a:cs typeface="Times New Roman"/>
              </a:rPr>
              <a:t>2</a:t>
            </a:r>
            <a:r>
              <a:rPr dirty="0" baseline="47008" sz="975" spc="209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u="sng" baseline="19323" sz="1725" spc="30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baseline="34188" sz="975" spc="30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</a:t>
            </a:r>
            <a:endParaRPr baseline="34188" sz="975">
              <a:latin typeface="Times New Roman"/>
              <a:cs typeface="Times New Roman"/>
            </a:endParaRPr>
          </a:p>
          <a:p>
            <a:pPr marL="807720">
              <a:lnSpc>
                <a:spcPts val="509"/>
              </a:lnSpc>
              <a:tabLst>
                <a:tab pos="1189355" algn="l"/>
              </a:tabLst>
            </a:pPr>
            <a:r>
              <a:rPr dirty="0" sz="650" spc="20">
                <a:latin typeface="Times New Roman"/>
                <a:cs typeface="Times New Roman"/>
              </a:rPr>
              <a:t>2	4</a:t>
            </a:r>
            <a:endParaRPr sz="650">
              <a:latin typeface="Times New Roman"/>
              <a:cs typeface="Times New Roman"/>
            </a:endParaRPr>
          </a:p>
          <a:p>
            <a:pPr marL="50800">
              <a:lnSpc>
                <a:spcPct val="100000"/>
              </a:lnSpc>
              <a:spcBef>
                <a:spcPts val="365"/>
              </a:spcBef>
              <a:tabLst>
                <a:tab pos="455930" algn="l"/>
              </a:tabLst>
            </a:pPr>
            <a:r>
              <a:rPr dirty="0" sz="1150" spc="50">
                <a:latin typeface="Symbol"/>
                <a:cs typeface="Symbol"/>
              </a:rPr>
              <a:t></a:t>
            </a:r>
            <a:r>
              <a:rPr dirty="0" sz="1150" spc="50">
                <a:latin typeface="Times New Roman"/>
                <a:cs typeface="Times New Roman"/>
              </a:rPr>
              <a:t>	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95">
                <a:latin typeface="Times New Roman"/>
                <a:cs typeface="Times New Roman"/>
              </a:rPr>
              <a:t>4</a:t>
            </a:r>
            <a:r>
              <a:rPr dirty="0" sz="1150" spc="20" i="1">
                <a:latin typeface="Times New Roman"/>
                <a:cs typeface="Times New Roman"/>
              </a:rPr>
              <a:t>z</a:t>
            </a:r>
            <a:r>
              <a:rPr dirty="0" sz="1150" spc="-4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65">
                <a:latin typeface="Times New Roman"/>
                <a:cs typeface="Times New Roman"/>
              </a:rPr>
              <a:t> </a:t>
            </a:r>
            <a:r>
              <a:rPr dirty="0" sz="1150">
                <a:latin typeface="Times New Roman"/>
                <a:cs typeface="Times New Roman"/>
              </a:rPr>
              <a:t>2</a:t>
            </a:r>
            <a:r>
              <a:rPr dirty="0" sz="1150" spc="70" i="1">
                <a:latin typeface="Times New Roman"/>
                <a:cs typeface="Times New Roman"/>
              </a:rPr>
              <a:t>b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endParaRPr baseline="47008" sz="975">
              <a:latin typeface="Times New Roman"/>
              <a:cs typeface="Times New Roman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901401" y="7693235"/>
            <a:ext cx="5931535" cy="763270"/>
          </a:xfrm>
          <a:prstGeom prst="rect">
            <a:avLst/>
          </a:prstGeom>
        </p:spPr>
        <p:txBody>
          <a:bodyPr wrap="square" lIns="0" tIns="29209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229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2</a:t>
            </a:r>
            <a:endParaRPr sz="110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</a:pPr>
            <a:r>
              <a:rPr dirty="0" sz="1100">
                <a:latin typeface="Calibri"/>
                <a:cs typeface="Calibri"/>
              </a:rPr>
              <a:t>Okay,</a:t>
            </a:r>
            <a:r>
              <a:rPr dirty="0" sz="1100" spc="-5">
                <a:latin typeface="Calibri"/>
                <a:cs typeface="Calibri"/>
              </a:rPr>
              <a:t> we’re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 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many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students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issues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initially.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no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longer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5" i="1">
                <a:latin typeface="Calibri"/>
                <a:cs typeface="Calibri"/>
              </a:rPr>
              <a:t>y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26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Instead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-5">
                <a:latin typeface="Calibri"/>
                <a:cs typeface="Calibri"/>
              </a:rPr>
              <a:t> one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another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15" name="object 1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028825" y="1009650"/>
            <a:ext cx="3543299" cy="353377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17773" y="8005290"/>
            <a:ext cx="177856" cy="208358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881219" y="7973807"/>
            <a:ext cx="2442845" cy="248285"/>
            <a:chOff x="881219" y="7973807"/>
            <a:chExt cx="2442845" cy="248285"/>
          </a:xfrm>
        </p:grpSpPr>
        <p:sp>
          <p:nvSpPr>
            <p:cNvPr id="4" name="object 4"/>
            <p:cNvSpPr/>
            <p:nvPr/>
          </p:nvSpPr>
          <p:spPr>
            <a:xfrm>
              <a:off x="881219" y="8023294"/>
              <a:ext cx="1985010" cy="187960"/>
            </a:xfrm>
            <a:custGeom>
              <a:avLst/>
              <a:gdLst/>
              <a:ahLst/>
              <a:cxnLst/>
              <a:rect l="l" t="t" r="r" b="b"/>
              <a:pathLst>
                <a:path w="1985010" h="187959">
                  <a:moveTo>
                    <a:pt x="1951446" y="-3"/>
                  </a:moveTo>
                  <a:lnTo>
                    <a:pt x="33162" y="-3"/>
                  </a:lnTo>
                  <a:lnTo>
                    <a:pt x="8290" y="41745"/>
                  </a:lnTo>
                  <a:lnTo>
                    <a:pt x="0" y="93795"/>
                  </a:lnTo>
                  <a:lnTo>
                    <a:pt x="8290" y="145846"/>
                  </a:lnTo>
                  <a:lnTo>
                    <a:pt x="33162" y="187593"/>
                  </a:lnTo>
                  <a:lnTo>
                    <a:pt x="1951446" y="187593"/>
                  </a:lnTo>
                  <a:lnTo>
                    <a:pt x="1976318" y="145846"/>
                  </a:lnTo>
                  <a:lnTo>
                    <a:pt x="1984608" y="93795"/>
                  </a:lnTo>
                  <a:lnTo>
                    <a:pt x="1976318" y="41745"/>
                  </a:lnTo>
                  <a:lnTo>
                    <a:pt x="1951446" y="-3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2838991" y="7973807"/>
              <a:ext cx="485140" cy="248285"/>
            </a:xfrm>
            <a:custGeom>
              <a:avLst/>
              <a:gdLst/>
              <a:ahLst/>
              <a:cxnLst/>
              <a:rect l="l" t="t" r="r" b="b"/>
              <a:pathLst>
                <a:path w="485139" h="248284">
                  <a:moveTo>
                    <a:pt x="440656" y="-3"/>
                  </a:moveTo>
                  <a:lnTo>
                    <a:pt x="43876" y="-3"/>
                  </a:lnTo>
                  <a:lnTo>
                    <a:pt x="19500" y="34633"/>
                  </a:lnTo>
                  <a:lnTo>
                    <a:pt x="4875" y="77347"/>
                  </a:lnTo>
                  <a:lnTo>
                    <a:pt x="0" y="124100"/>
                  </a:lnTo>
                  <a:lnTo>
                    <a:pt x="4875" y="170854"/>
                  </a:lnTo>
                  <a:lnTo>
                    <a:pt x="19500" y="213568"/>
                  </a:lnTo>
                  <a:lnTo>
                    <a:pt x="43876" y="248205"/>
                  </a:lnTo>
                  <a:lnTo>
                    <a:pt x="440656" y="248205"/>
                  </a:lnTo>
                  <a:lnTo>
                    <a:pt x="465032" y="213568"/>
                  </a:lnTo>
                  <a:lnTo>
                    <a:pt x="479658" y="170854"/>
                  </a:lnTo>
                  <a:lnTo>
                    <a:pt x="484533" y="124100"/>
                  </a:lnTo>
                  <a:lnTo>
                    <a:pt x="479658" y="77347"/>
                  </a:lnTo>
                  <a:lnTo>
                    <a:pt x="465032" y="34633"/>
                  </a:lnTo>
                  <a:lnTo>
                    <a:pt x="440656" y="-3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6" name="object 6"/>
          <p:cNvSpPr/>
          <p:nvPr/>
        </p:nvSpPr>
        <p:spPr>
          <a:xfrm>
            <a:off x="3278452" y="8023264"/>
            <a:ext cx="3206115" cy="187960"/>
          </a:xfrm>
          <a:custGeom>
            <a:avLst/>
            <a:gdLst/>
            <a:ahLst/>
            <a:cxnLst/>
            <a:rect l="l" t="t" r="r" b="b"/>
            <a:pathLst>
              <a:path w="3206115" h="187959">
                <a:moveTo>
                  <a:pt x="3172573" y="-3"/>
                </a:moveTo>
                <a:lnTo>
                  <a:pt x="33162" y="-3"/>
                </a:lnTo>
                <a:lnTo>
                  <a:pt x="8290" y="41744"/>
                </a:lnTo>
                <a:lnTo>
                  <a:pt x="0" y="93795"/>
                </a:lnTo>
                <a:lnTo>
                  <a:pt x="8290" y="145845"/>
                </a:lnTo>
                <a:lnTo>
                  <a:pt x="33162" y="187593"/>
                </a:lnTo>
                <a:lnTo>
                  <a:pt x="3172573" y="187593"/>
                </a:lnTo>
                <a:lnTo>
                  <a:pt x="3197444" y="145845"/>
                </a:lnTo>
                <a:lnTo>
                  <a:pt x="3205735" y="93795"/>
                </a:lnTo>
                <a:lnTo>
                  <a:pt x="3197444" y="41744"/>
                </a:lnTo>
                <a:lnTo>
                  <a:pt x="3172573" y="-3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881176" y="8256430"/>
            <a:ext cx="553085" cy="187960"/>
          </a:xfrm>
          <a:custGeom>
            <a:avLst/>
            <a:gdLst/>
            <a:ahLst/>
            <a:cxnLst/>
            <a:rect l="l" t="t" r="r" b="b"/>
            <a:pathLst>
              <a:path w="553085" h="187959">
                <a:moveTo>
                  <a:pt x="519596" y="-1"/>
                </a:moveTo>
                <a:lnTo>
                  <a:pt x="33162" y="-1"/>
                </a:lnTo>
                <a:lnTo>
                  <a:pt x="8290" y="41747"/>
                </a:lnTo>
                <a:lnTo>
                  <a:pt x="0" y="93797"/>
                </a:lnTo>
                <a:lnTo>
                  <a:pt x="8290" y="145848"/>
                </a:lnTo>
                <a:lnTo>
                  <a:pt x="33162" y="187596"/>
                </a:lnTo>
                <a:lnTo>
                  <a:pt x="519596" y="187596"/>
                </a:lnTo>
                <a:lnTo>
                  <a:pt x="544468" y="145848"/>
                </a:lnTo>
                <a:lnTo>
                  <a:pt x="552758" y="93797"/>
                </a:lnTo>
                <a:lnTo>
                  <a:pt x="544468" y="41747"/>
                </a:lnTo>
                <a:lnTo>
                  <a:pt x="519596" y="-1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4002389" y="7751992"/>
            <a:ext cx="2651125" cy="187960"/>
          </a:xfrm>
          <a:custGeom>
            <a:avLst/>
            <a:gdLst/>
            <a:ahLst/>
            <a:cxnLst/>
            <a:rect l="l" t="t" r="r" b="b"/>
            <a:pathLst>
              <a:path w="2651125" h="187959">
                <a:moveTo>
                  <a:pt x="2617928" y="-4"/>
                </a:moveTo>
                <a:lnTo>
                  <a:pt x="33162" y="-4"/>
                </a:lnTo>
                <a:lnTo>
                  <a:pt x="8290" y="41743"/>
                </a:lnTo>
                <a:lnTo>
                  <a:pt x="0" y="93793"/>
                </a:lnTo>
                <a:lnTo>
                  <a:pt x="8290" y="145844"/>
                </a:lnTo>
                <a:lnTo>
                  <a:pt x="33162" y="187591"/>
                </a:lnTo>
                <a:lnTo>
                  <a:pt x="2617928" y="187591"/>
                </a:lnTo>
                <a:lnTo>
                  <a:pt x="2642800" y="145844"/>
                </a:lnTo>
                <a:lnTo>
                  <a:pt x="2651090" y="93793"/>
                </a:lnTo>
                <a:lnTo>
                  <a:pt x="2642800" y="41743"/>
                </a:lnTo>
                <a:lnTo>
                  <a:pt x="2617928" y="-4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9" name="object 9"/>
          <p:cNvSpPr/>
          <p:nvPr/>
        </p:nvSpPr>
        <p:spPr>
          <a:xfrm>
            <a:off x="881176" y="7751913"/>
            <a:ext cx="2423795" cy="187960"/>
          </a:xfrm>
          <a:custGeom>
            <a:avLst/>
            <a:gdLst/>
            <a:ahLst/>
            <a:cxnLst/>
            <a:rect l="l" t="t" r="r" b="b"/>
            <a:pathLst>
              <a:path w="2423795" h="187959">
                <a:moveTo>
                  <a:pt x="2390373" y="-4"/>
                </a:moveTo>
                <a:lnTo>
                  <a:pt x="33162" y="-4"/>
                </a:lnTo>
                <a:lnTo>
                  <a:pt x="8290" y="41742"/>
                </a:lnTo>
                <a:lnTo>
                  <a:pt x="0" y="93793"/>
                </a:lnTo>
                <a:lnTo>
                  <a:pt x="8290" y="145843"/>
                </a:lnTo>
                <a:lnTo>
                  <a:pt x="33162" y="187591"/>
                </a:lnTo>
                <a:lnTo>
                  <a:pt x="2390373" y="187591"/>
                </a:lnTo>
                <a:lnTo>
                  <a:pt x="2415245" y="145843"/>
                </a:lnTo>
                <a:lnTo>
                  <a:pt x="2423535" y="93793"/>
                </a:lnTo>
                <a:lnTo>
                  <a:pt x="2415245" y="41742"/>
                </a:lnTo>
                <a:lnTo>
                  <a:pt x="2390373" y="-4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0" name="object 10"/>
          <p:cNvGrpSpPr/>
          <p:nvPr/>
        </p:nvGrpSpPr>
        <p:grpSpPr>
          <a:xfrm>
            <a:off x="3298488" y="7702661"/>
            <a:ext cx="758825" cy="248285"/>
            <a:chOff x="3298488" y="7702661"/>
            <a:chExt cx="758825" cy="248285"/>
          </a:xfrm>
        </p:grpSpPr>
        <p:sp>
          <p:nvSpPr>
            <p:cNvPr id="11" name="object 11"/>
            <p:cNvSpPr/>
            <p:nvPr/>
          </p:nvSpPr>
          <p:spPr>
            <a:xfrm>
              <a:off x="3544858" y="7734144"/>
              <a:ext cx="339725" cy="208915"/>
            </a:xfrm>
            <a:custGeom>
              <a:avLst/>
              <a:gdLst/>
              <a:ahLst/>
              <a:cxnLst/>
              <a:rect l="l" t="t" r="r" b="b"/>
              <a:pathLst>
                <a:path w="339725" h="208915">
                  <a:moveTo>
                    <a:pt x="303786" y="-5"/>
                  </a:moveTo>
                  <a:lnTo>
                    <a:pt x="34913" y="2623"/>
                  </a:lnTo>
                  <a:lnTo>
                    <a:pt x="11637" y="37985"/>
                  </a:lnTo>
                  <a:lnTo>
                    <a:pt x="0" y="82023"/>
                  </a:lnTo>
                  <a:lnTo>
                    <a:pt x="0" y="128954"/>
                  </a:lnTo>
                  <a:lnTo>
                    <a:pt x="11637" y="172992"/>
                  </a:lnTo>
                  <a:lnTo>
                    <a:pt x="34913" y="208353"/>
                  </a:lnTo>
                  <a:lnTo>
                    <a:pt x="303786" y="208353"/>
                  </a:lnTo>
                  <a:lnTo>
                    <a:pt x="327359" y="172540"/>
                  </a:lnTo>
                  <a:lnTo>
                    <a:pt x="339146" y="127939"/>
                  </a:lnTo>
                  <a:lnTo>
                    <a:pt x="339146" y="80408"/>
                  </a:lnTo>
                  <a:lnTo>
                    <a:pt x="327359" y="35807"/>
                  </a:lnTo>
                  <a:lnTo>
                    <a:pt x="303786" y="-5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3399401" y="7739558"/>
              <a:ext cx="150495" cy="189865"/>
            </a:xfrm>
            <a:custGeom>
              <a:avLst/>
              <a:gdLst/>
              <a:ahLst/>
              <a:cxnLst/>
              <a:rect l="l" t="t" r="r" b="b"/>
              <a:pathLst>
                <a:path w="150495" h="189865">
                  <a:moveTo>
                    <a:pt x="116729" y="-5"/>
                  </a:moveTo>
                  <a:lnTo>
                    <a:pt x="33496" y="-5"/>
                  </a:lnTo>
                  <a:lnTo>
                    <a:pt x="8374" y="42163"/>
                  </a:lnTo>
                  <a:lnTo>
                    <a:pt x="0" y="94738"/>
                  </a:lnTo>
                  <a:lnTo>
                    <a:pt x="8374" y="147312"/>
                  </a:lnTo>
                  <a:lnTo>
                    <a:pt x="33496" y="189481"/>
                  </a:lnTo>
                  <a:lnTo>
                    <a:pt x="116729" y="189481"/>
                  </a:lnTo>
                  <a:lnTo>
                    <a:pt x="141852" y="147312"/>
                  </a:lnTo>
                  <a:lnTo>
                    <a:pt x="150226" y="94738"/>
                  </a:lnTo>
                  <a:lnTo>
                    <a:pt x="141852" y="42163"/>
                  </a:lnTo>
                  <a:lnTo>
                    <a:pt x="116729" y="-5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3298488" y="7736773"/>
              <a:ext cx="128905" cy="205740"/>
            </a:xfrm>
            <a:custGeom>
              <a:avLst/>
              <a:gdLst/>
              <a:ahLst/>
              <a:cxnLst/>
              <a:rect l="l" t="t" r="r" b="b"/>
              <a:pathLst>
                <a:path w="128904" h="205740">
                  <a:moveTo>
                    <a:pt x="93891" y="-5"/>
                  </a:moveTo>
                  <a:lnTo>
                    <a:pt x="34913" y="-5"/>
                  </a:lnTo>
                  <a:lnTo>
                    <a:pt x="11637" y="35356"/>
                  </a:lnTo>
                  <a:lnTo>
                    <a:pt x="0" y="79394"/>
                  </a:lnTo>
                  <a:lnTo>
                    <a:pt x="0" y="126325"/>
                  </a:lnTo>
                  <a:lnTo>
                    <a:pt x="11637" y="170363"/>
                  </a:lnTo>
                  <a:lnTo>
                    <a:pt x="34913" y="205724"/>
                  </a:lnTo>
                  <a:lnTo>
                    <a:pt x="93891" y="205724"/>
                  </a:lnTo>
                  <a:lnTo>
                    <a:pt x="117166" y="170363"/>
                  </a:lnTo>
                  <a:lnTo>
                    <a:pt x="128804" y="126325"/>
                  </a:lnTo>
                  <a:lnTo>
                    <a:pt x="128804" y="79394"/>
                  </a:lnTo>
                  <a:lnTo>
                    <a:pt x="117166" y="35356"/>
                  </a:lnTo>
                  <a:lnTo>
                    <a:pt x="93891" y="-5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3628283" y="7702661"/>
              <a:ext cx="428625" cy="248285"/>
            </a:xfrm>
            <a:custGeom>
              <a:avLst/>
              <a:gdLst/>
              <a:ahLst/>
              <a:cxnLst/>
              <a:rect l="l" t="t" r="r" b="b"/>
              <a:pathLst>
                <a:path w="428625" h="248284">
                  <a:moveTo>
                    <a:pt x="384677" y="-5"/>
                  </a:moveTo>
                  <a:lnTo>
                    <a:pt x="43876" y="-5"/>
                  </a:lnTo>
                  <a:lnTo>
                    <a:pt x="19500" y="34631"/>
                  </a:lnTo>
                  <a:lnTo>
                    <a:pt x="4875" y="77345"/>
                  </a:lnTo>
                  <a:lnTo>
                    <a:pt x="0" y="124098"/>
                  </a:lnTo>
                  <a:lnTo>
                    <a:pt x="4875" y="170851"/>
                  </a:lnTo>
                  <a:lnTo>
                    <a:pt x="19500" y="213566"/>
                  </a:lnTo>
                  <a:lnTo>
                    <a:pt x="43876" y="248202"/>
                  </a:lnTo>
                  <a:lnTo>
                    <a:pt x="384677" y="248202"/>
                  </a:lnTo>
                  <a:lnTo>
                    <a:pt x="409053" y="213566"/>
                  </a:lnTo>
                  <a:lnTo>
                    <a:pt x="423679" y="170851"/>
                  </a:lnTo>
                  <a:lnTo>
                    <a:pt x="428554" y="124098"/>
                  </a:lnTo>
                  <a:lnTo>
                    <a:pt x="423679" y="77345"/>
                  </a:lnTo>
                  <a:lnTo>
                    <a:pt x="409053" y="34631"/>
                  </a:lnTo>
                  <a:lnTo>
                    <a:pt x="384677" y="-5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5" name="object 15"/>
          <p:cNvSpPr/>
          <p:nvPr/>
        </p:nvSpPr>
        <p:spPr>
          <a:xfrm>
            <a:off x="881176" y="7163739"/>
            <a:ext cx="6009640" cy="370840"/>
          </a:xfrm>
          <a:custGeom>
            <a:avLst/>
            <a:gdLst/>
            <a:ahLst/>
            <a:cxnLst/>
            <a:rect l="l" t="t" r="r" b="b"/>
            <a:pathLst>
              <a:path w="6009640" h="370840">
                <a:moveTo>
                  <a:pt x="6009602" y="93802"/>
                </a:moveTo>
                <a:lnTo>
                  <a:pt x="6001321" y="41744"/>
                </a:lnTo>
                <a:lnTo>
                  <a:pt x="5976442" y="0"/>
                </a:lnTo>
                <a:lnTo>
                  <a:pt x="33159" y="0"/>
                </a:lnTo>
                <a:lnTo>
                  <a:pt x="8280" y="41744"/>
                </a:lnTo>
                <a:lnTo>
                  <a:pt x="0" y="93802"/>
                </a:lnTo>
                <a:lnTo>
                  <a:pt x="8280" y="145846"/>
                </a:lnTo>
                <a:lnTo>
                  <a:pt x="31737" y="185216"/>
                </a:lnTo>
                <a:lnTo>
                  <a:pt x="8280" y="224574"/>
                </a:lnTo>
                <a:lnTo>
                  <a:pt x="0" y="276631"/>
                </a:lnTo>
                <a:lnTo>
                  <a:pt x="8280" y="328676"/>
                </a:lnTo>
                <a:lnTo>
                  <a:pt x="33159" y="370433"/>
                </a:lnTo>
                <a:lnTo>
                  <a:pt x="5944755" y="370433"/>
                </a:lnTo>
                <a:lnTo>
                  <a:pt x="5969622" y="328676"/>
                </a:lnTo>
                <a:lnTo>
                  <a:pt x="5977915" y="276631"/>
                </a:lnTo>
                <a:lnTo>
                  <a:pt x="5969622" y="224574"/>
                </a:lnTo>
                <a:lnTo>
                  <a:pt x="5947588" y="187591"/>
                </a:lnTo>
                <a:lnTo>
                  <a:pt x="5976442" y="187591"/>
                </a:lnTo>
                <a:lnTo>
                  <a:pt x="6001321" y="145846"/>
                </a:lnTo>
                <a:lnTo>
                  <a:pt x="6009602" y="9380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6" name="object 16"/>
          <p:cNvSpPr/>
          <p:nvPr/>
        </p:nvSpPr>
        <p:spPr>
          <a:xfrm>
            <a:off x="3176381" y="6929032"/>
            <a:ext cx="3399154" cy="187960"/>
          </a:xfrm>
          <a:custGeom>
            <a:avLst/>
            <a:gdLst/>
            <a:ahLst/>
            <a:cxnLst/>
            <a:rect l="l" t="t" r="r" b="b"/>
            <a:pathLst>
              <a:path w="3399154" h="187959">
                <a:moveTo>
                  <a:pt x="3365649" y="-10"/>
                </a:moveTo>
                <a:lnTo>
                  <a:pt x="33162" y="-10"/>
                </a:lnTo>
                <a:lnTo>
                  <a:pt x="8290" y="41737"/>
                </a:lnTo>
                <a:lnTo>
                  <a:pt x="0" y="93787"/>
                </a:lnTo>
                <a:lnTo>
                  <a:pt x="8290" y="145838"/>
                </a:lnTo>
                <a:lnTo>
                  <a:pt x="33162" y="187585"/>
                </a:lnTo>
                <a:lnTo>
                  <a:pt x="3365649" y="187585"/>
                </a:lnTo>
                <a:lnTo>
                  <a:pt x="3390521" y="145838"/>
                </a:lnTo>
                <a:lnTo>
                  <a:pt x="3398812" y="93787"/>
                </a:lnTo>
                <a:lnTo>
                  <a:pt x="3390521" y="41737"/>
                </a:lnTo>
                <a:lnTo>
                  <a:pt x="3365649" y="-1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881207" y="6928953"/>
            <a:ext cx="1721485" cy="187960"/>
          </a:xfrm>
          <a:custGeom>
            <a:avLst/>
            <a:gdLst/>
            <a:ahLst/>
            <a:cxnLst/>
            <a:rect l="l" t="t" r="r" b="b"/>
            <a:pathLst>
              <a:path w="1721485" h="187959">
                <a:moveTo>
                  <a:pt x="1687767" y="-10"/>
                </a:moveTo>
                <a:lnTo>
                  <a:pt x="33162" y="-10"/>
                </a:lnTo>
                <a:lnTo>
                  <a:pt x="8290" y="41737"/>
                </a:lnTo>
                <a:lnTo>
                  <a:pt x="0" y="93787"/>
                </a:lnTo>
                <a:lnTo>
                  <a:pt x="8290" y="145838"/>
                </a:lnTo>
                <a:lnTo>
                  <a:pt x="33162" y="187585"/>
                </a:lnTo>
                <a:lnTo>
                  <a:pt x="1687767" y="187585"/>
                </a:lnTo>
                <a:lnTo>
                  <a:pt x="1712639" y="145838"/>
                </a:lnTo>
                <a:lnTo>
                  <a:pt x="1720930" y="93787"/>
                </a:lnTo>
                <a:lnTo>
                  <a:pt x="1712639" y="41737"/>
                </a:lnTo>
                <a:lnTo>
                  <a:pt x="1687767" y="-1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8" name="object 18"/>
          <p:cNvGrpSpPr/>
          <p:nvPr/>
        </p:nvGrpSpPr>
        <p:grpSpPr>
          <a:xfrm>
            <a:off x="881207" y="6707985"/>
            <a:ext cx="5940425" cy="420370"/>
            <a:chOff x="881207" y="6707985"/>
            <a:chExt cx="5940425" cy="420370"/>
          </a:xfrm>
        </p:grpSpPr>
        <p:sp>
          <p:nvSpPr>
            <p:cNvPr id="19" name="object 19"/>
            <p:cNvSpPr/>
            <p:nvPr/>
          </p:nvSpPr>
          <p:spPr>
            <a:xfrm>
              <a:off x="2857642" y="6913812"/>
              <a:ext cx="112395" cy="205740"/>
            </a:xfrm>
            <a:custGeom>
              <a:avLst/>
              <a:gdLst/>
              <a:ahLst/>
              <a:cxnLst/>
              <a:rect l="l" t="t" r="r" b="b"/>
              <a:pathLst>
                <a:path w="112394" h="205740">
                  <a:moveTo>
                    <a:pt x="77280" y="-10"/>
                  </a:moveTo>
                  <a:lnTo>
                    <a:pt x="34913" y="-10"/>
                  </a:lnTo>
                  <a:lnTo>
                    <a:pt x="11637" y="35350"/>
                  </a:lnTo>
                  <a:lnTo>
                    <a:pt x="0" y="79389"/>
                  </a:lnTo>
                  <a:lnTo>
                    <a:pt x="0" y="126320"/>
                  </a:lnTo>
                  <a:lnTo>
                    <a:pt x="11637" y="170359"/>
                  </a:lnTo>
                  <a:lnTo>
                    <a:pt x="34913" y="205721"/>
                  </a:lnTo>
                  <a:lnTo>
                    <a:pt x="77280" y="205721"/>
                  </a:lnTo>
                  <a:lnTo>
                    <a:pt x="100556" y="170359"/>
                  </a:lnTo>
                  <a:lnTo>
                    <a:pt x="112194" y="126320"/>
                  </a:lnTo>
                  <a:lnTo>
                    <a:pt x="112194" y="79389"/>
                  </a:lnTo>
                  <a:lnTo>
                    <a:pt x="100556" y="35350"/>
                  </a:lnTo>
                  <a:lnTo>
                    <a:pt x="77280" y="-1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2711417" y="6916597"/>
              <a:ext cx="151130" cy="189865"/>
            </a:xfrm>
            <a:custGeom>
              <a:avLst/>
              <a:gdLst/>
              <a:ahLst/>
              <a:cxnLst/>
              <a:rect l="l" t="t" r="r" b="b"/>
              <a:pathLst>
                <a:path w="151130" h="189865">
                  <a:moveTo>
                    <a:pt x="117164" y="-10"/>
                  </a:moveTo>
                  <a:lnTo>
                    <a:pt x="33496" y="-10"/>
                  </a:lnTo>
                  <a:lnTo>
                    <a:pt x="8374" y="42157"/>
                  </a:lnTo>
                  <a:lnTo>
                    <a:pt x="0" y="94732"/>
                  </a:lnTo>
                  <a:lnTo>
                    <a:pt x="8374" y="147308"/>
                  </a:lnTo>
                  <a:lnTo>
                    <a:pt x="33496" y="189476"/>
                  </a:lnTo>
                  <a:lnTo>
                    <a:pt x="117164" y="189476"/>
                  </a:lnTo>
                  <a:lnTo>
                    <a:pt x="142286" y="147308"/>
                  </a:lnTo>
                  <a:lnTo>
                    <a:pt x="150660" y="94732"/>
                  </a:lnTo>
                  <a:lnTo>
                    <a:pt x="142286" y="42157"/>
                  </a:lnTo>
                  <a:lnTo>
                    <a:pt x="117164" y="-1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2602844" y="6913812"/>
              <a:ext cx="137795" cy="205740"/>
            </a:xfrm>
            <a:custGeom>
              <a:avLst/>
              <a:gdLst/>
              <a:ahLst/>
              <a:cxnLst/>
              <a:rect l="l" t="t" r="r" b="b"/>
              <a:pathLst>
                <a:path w="137794" h="205740">
                  <a:moveTo>
                    <a:pt x="102579" y="-10"/>
                  </a:moveTo>
                  <a:lnTo>
                    <a:pt x="34913" y="-10"/>
                  </a:lnTo>
                  <a:lnTo>
                    <a:pt x="11637" y="35350"/>
                  </a:lnTo>
                  <a:lnTo>
                    <a:pt x="0" y="79389"/>
                  </a:lnTo>
                  <a:lnTo>
                    <a:pt x="0" y="126320"/>
                  </a:lnTo>
                  <a:lnTo>
                    <a:pt x="11637" y="170359"/>
                  </a:lnTo>
                  <a:lnTo>
                    <a:pt x="34913" y="205721"/>
                  </a:lnTo>
                  <a:lnTo>
                    <a:pt x="102579" y="205721"/>
                  </a:lnTo>
                  <a:lnTo>
                    <a:pt x="125854" y="170359"/>
                  </a:lnTo>
                  <a:lnTo>
                    <a:pt x="137492" y="126320"/>
                  </a:lnTo>
                  <a:lnTo>
                    <a:pt x="137492" y="79389"/>
                  </a:lnTo>
                  <a:lnTo>
                    <a:pt x="125854" y="35350"/>
                  </a:lnTo>
                  <a:lnTo>
                    <a:pt x="102579" y="-1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2941543" y="6879701"/>
              <a:ext cx="287655" cy="248285"/>
            </a:xfrm>
            <a:custGeom>
              <a:avLst/>
              <a:gdLst/>
              <a:ahLst/>
              <a:cxnLst/>
              <a:rect l="l" t="t" r="r" b="b"/>
              <a:pathLst>
                <a:path w="287655" h="248284">
                  <a:moveTo>
                    <a:pt x="243574" y="-11"/>
                  </a:moveTo>
                  <a:lnTo>
                    <a:pt x="43876" y="-9"/>
                  </a:lnTo>
                  <a:lnTo>
                    <a:pt x="19500" y="34626"/>
                  </a:lnTo>
                  <a:lnTo>
                    <a:pt x="4875" y="77340"/>
                  </a:lnTo>
                  <a:lnTo>
                    <a:pt x="0" y="124094"/>
                  </a:lnTo>
                  <a:lnTo>
                    <a:pt x="4875" y="170847"/>
                  </a:lnTo>
                  <a:lnTo>
                    <a:pt x="19500" y="213561"/>
                  </a:lnTo>
                  <a:lnTo>
                    <a:pt x="43876" y="248198"/>
                  </a:lnTo>
                  <a:lnTo>
                    <a:pt x="243574" y="248198"/>
                  </a:lnTo>
                  <a:lnTo>
                    <a:pt x="267950" y="213560"/>
                  </a:lnTo>
                  <a:lnTo>
                    <a:pt x="282575" y="170846"/>
                  </a:lnTo>
                  <a:lnTo>
                    <a:pt x="287451" y="124092"/>
                  </a:lnTo>
                  <a:lnTo>
                    <a:pt x="282575" y="77339"/>
                  </a:lnTo>
                  <a:lnTo>
                    <a:pt x="267950" y="34625"/>
                  </a:lnTo>
                  <a:lnTo>
                    <a:pt x="243574" y="-11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881207" y="6707985"/>
              <a:ext cx="5940425" cy="187960"/>
            </a:xfrm>
            <a:custGeom>
              <a:avLst/>
              <a:gdLst/>
              <a:ahLst/>
              <a:cxnLst/>
              <a:rect l="l" t="t" r="r" b="b"/>
              <a:pathLst>
                <a:path w="5940425" h="187959">
                  <a:moveTo>
                    <a:pt x="5907120" y="-12"/>
                  </a:moveTo>
                  <a:lnTo>
                    <a:pt x="33162" y="-12"/>
                  </a:lnTo>
                  <a:lnTo>
                    <a:pt x="8290" y="41736"/>
                  </a:lnTo>
                  <a:lnTo>
                    <a:pt x="0" y="93786"/>
                  </a:lnTo>
                  <a:lnTo>
                    <a:pt x="8290" y="145837"/>
                  </a:lnTo>
                  <a:lnTo>
                    <a:pt x="33162" y="187585"/>
                  </a:lnTo>
                  <a:lnTo>
                    <a:pt x="5907120" y="187585"/>
                  </a:lnTo>
                  <a:lnTo>
                    <a:pt x="5931992" y="145837"/>
                  </a:lnTo>
                  <a:lnTo>
                    <a:pt x="5940282" y="93786"/>
                  </a:lnTo>
                  <a:lnTo>
                    <a:pt x="5931992" y="41736"/>
                  </a:lnTo>
                  <a:lnTo>
                    <a:pt x="5907120" y="-1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4" name="object 24"/>
          <p:cNvSpPr/>
          <p:nvPr/>
        </p:nvSpPr>
        <p:spPr>
          <a:xfrm>
            <a:off x="881227" y="1911984"/>
            <a:ext cx="5963285" cy="377190"/>
          </a:xfrm>
          <a:custGeom>
            <a:avLst/>
            <a:gdLst/>
            <a:ahLst/>
            <a:cxnLst/>
            <a:rect l="l" t="t" r="r" b="b"/>
            <a:pathLst>
              <a:path w="5963284" h="377189">
                <a:moveTo>
                  <a:pt x="1603044" y="282790"/>
                </a:moveTo>
                <a:lnTo>
                  <a:pt x="1594751" y="230746"/>
                </a:lnTo>
                <a:lnTo>
                  <a:pt x="1569885" y="189001"/>
                </a:lnTo>
                <a:lnTo>
                  <a:pt x="33159" y="189001"/>
                </a:lnTo>
                <a:lnTo>
                  <a:pt x="8293" y="230746"/>
                </a:lnTo>
                <a:lnTo>
                  <a:pt x="0" y="282790"/>
                </a:lnTo>
                <a:lnTo>
                  <a:pt x="8293" y="334848"/>
                </a:lnTo>
                <a:lnTo>
                  <a:pt x="33159" y="376593"/>
                </a:lnTo>
                <a:lnTo>
                  <a:pt x="1569885" y="376593"/>
                </a:lnTo>
                <a:lnTo>
                  <a:pt x="1594751" y="334848"/>
                </a:lnTo>
                <a:lnTo>
                  <a:pt x="1603044" y="282790"/>
                </a:lnTo>
                <a:close/>
              </a:path>
              <a:path w="5963284" h="377189">
                <a:moveTo>
                  <a:pt x="5962942" y="93802"/>
                </a:moveTo>
                <a:lnTo>
                  <a:pt x="5954649" y="41744"/>
                </a:lnTo>
                <a:lnTo>
                  <a:pt x="5929782" y="0"/>
                </a:lnTo>
                <a:lnTo>
                  <a:pt x="363816" y="0"/>
                </a:lnTo>
                <a:lnTo>
                  <a:pt x="338937" y="41744"/>
                </a:lnTo>
                <a:lnTo>
                  <a:pt x="330657" y="93802"/>
                </a:lnTo>
                <a:lnTo>
                  <a:pt x="338937" y="145846"/>
                </a:lnTo>
                <a:lnTo>
                  <a:pt x="363816" y="187591"/>
                </a:lnTo>
                <a:lnTo>
                  <a:pt x="5929782" y="187591"/>
                </a:lnTo>
                <a:lnTo>
                  <a:pt x="5954649" y="145846"/>
                </a:lnTo>
                <a:lnTo>
                  <a:pt x="5962942" y="9380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5" name="object 25"/>
          <p:cNvSpPr txBox="1"/>
          <p:nvPr/>
        </p:nvSpPr>
        <p:spPr>
          <a:xfrm>
            <a:off x="901687" y="878695"/>
            <a:ext cx="5923280" cy="256222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algn="ctr" marR="382270">
              <a:lnSpc>
                <a:spcPct val="100000"/>
              </a:lnSpc>
              <a:spcBef>
                <a:spcPts val="95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12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202">
                <a:latin typeface="Times New Roman"/>
                <a:cs typeface="Times New Roman"/>
              </a:rPr>
              <a:t> </a:t>
            </a:r>
            <a:r>
              <a:rPr dirty="0" baseline="4629" sz="1800" spc="44">
                <a:latin typeface="Times New Roman"/>
                <a:cs typeface="Times New Roman"/>
              </a:rPr>
              <a:t>3</a:t>
            </a: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4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endParaRPr baseline="4629" sz="18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1690"/>
              </a:spcBef>
            </a:pP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purposes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probably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easier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write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as,</a:t>
            </a:r>
            <a:endParaRPr sz="1100">
              <a:latin typeface="Calibri"/>
              <a:cs typeface="Calibri"/>
            </a:endParaRPr>
          </a:p>
          <a:p>
            <a:pPr algn="ctr" marR="400685">
              <a:lnSpc>
                <a:spcPct val="100000"/>
              </a:lnSpc>
              <a:spcBef>
                <a:spcPts val="110"/>
              </a:spcBef>
              <a:tabLst>
                <a:tab pos="1370965" algn="l"/>
                <a:tab pos="1959610" algn="l"/>
              </a:tabLst>
            </a:pP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12</a:t>
            </a:r>
            <a:r>
              <a:rPr dirty="0" sz="1150" spc="-10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60">
                <a:latin typeface="Times New Roman"/>
                <a:cs typeface="Times New Roman"/>
              </a:rPr>
              <a:t>3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7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4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i="1">
                <a:latin typeface="Times New Roman"/>
                <a:cs typeface="Times New Roman"/>
              </a:rPr>
              <a:t>	</a:t>
            </a:r>
            <a:r>
              <a:rPr dirty="0" sz="1150" spc="45">
                <a:latin typeface="Symbol"/>
                <a:cs typeface="Symbol"/>
              </a:rPr>
              <a:t></a:t>
            </a:r>
            <a:r>
              <a:rPr dirty="0" sz="1150">
                <a:latin typeface="Times New Roman"/>
                <a:cs typeface="Times New Roman"/>
              </a:rPr>
              <a:t>	</a:t>
            </a:r>
            <a:r>
              <a:rPr dirty="0" sz="1150" spc="60">
                <a:latin typeface="Times New Roman"/>
                <a:cs typeface="Times New Roman"/>
              </a:rPr>
              <a:t>3</a:t>
            </a: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7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7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4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5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-1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14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12</a:t>
            </a:r>
            <a:endParaRPr sz="115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250">
              <a:latin typeface="Times New Roman"/>
              <a:cs typeface="Times New Roman"/>
            </a:endParaRPr>
          </a:p>
          <a:p>
            <a:pPr marL="12700" marR="5080">
              <a:lnSpc>
                <a:spcPct val="115900"/>
              </a:lnSpc>
            </a:pPr>
            <a:r>
              <a:rPr dirty="0" sz="1100">
                <a:latin typeface="Calibri"/>
                <a:cs typeface="Calibri"/>
              </a:rPr>
              <a:t>Now,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intersection</a:t>
            </a:r>
            <a:r>
              <a:rPr dirty="0" sz="1100">
                <a:latin typeface="Calibri"/>
                <a:cs typeface="Calibri"/>
              </a:rPr>
              <a:t> points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three main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coordinate </a:t>
            </a:r>
            <a:r>
              <a:rPr dirty="0" sz="1100">
                <a:latin typeface="Calibri"/>
                <a:cs typeface="Calibri"/>
              </a:rPr>
              <a:t>axes</a:t>
            </a:r>
            <a:r>
              <a:rPr dirty="0" sz="1100" spc="-5">
                <a:latin typeface="Calibri"/>
                <a:cs typeface="Calibri"/>
              </a:rPr>
              <a:t>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defined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fact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two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the </a:t>
            </a:r>
            <a:r>
              <a:rPr dirty="0" sz="1100" spc="-5">
                <a:latin typeface="Calibri"/>
                <a:cs typeface="Calibri"/>
              </a:rPr>
              <a:t>coordinates are zero.</a:t>
            </a:r>
            <a:r>
              <a:rPr dirty="0" sz="1100">
                <a:latin typeface="Calibri"/>
                <a:cs typeface="Calibri"/>
              </a:rPr>
              <a:t> For </a:t>
            </a:r>
            <a:r>
              <a:rPr dirty="0" sz="1100" spc="-5">
                <a:latin typeface="Calibri"/>
                <a:cs typeface="Calibri"/>
              </a:rPr>
              <a:t>instance,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intersection with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 i="1">
                <a:latin typeface="Calibri"/>
                <a:cs typeface="Calibri"/>
              </a:rPr>
              <a:t>z</a:t>
            </a:r>
            <a:r>
              <a:rPr dirty="0" sz="1100" spc="-5">
                <a:latin typeface="Calibri"/>
                <a:cs typeface="Calibri"/>
              </a:rPr>
              <a:t>-axis is defined by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x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30">
                <a:latin typeface="Times New Roman"/>
                <a:cs typeface="Times New Roman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y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So,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three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intersection points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are,</a:t>
            </a:r>
            <a:endParaRPr sz="1100">
              <a:latin typeface="Calibri"/>
              <a:cs typeface="Calibri"/>
            </a:endParaRPr>
          </a:p>
          <a:p>
            <a:pPr algn="ctr" marR="721360">
              <a:lnSpc>
                <a:spcPct val="100000"/>
              </a:lnSpc>
              <a:spcBef>
                <a:spcPts val="15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x</a:t>
            </a:r>
            <a:r>
              <a:rPr dirty="0" baseline="4629" sz="1800" spc="-12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a</a:t>
            </a:r>
            <a:r>
              <a:rPr dirty="0" baseline="4629" sz="1800" spc="-7">
                <a:latin typeface="Times New Roman"/>
                <a:cs typeface="Times New Roman"/>
              </a:rPr>
              <a:t>xi</a:t>
            </a:r>
            <a:r>
              <a:rPr dirty="0" baseline="4629" sz="1800" spc="-7">
                <a:latin typeface="Times New Roman"/>
                <a:cs typeface="Times New Roman"/>
              </a:rPr>
              <a:t>s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: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4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algn="ctr" marR="714375">
              <a:lnSpc>
                <a:spcPct val="100000"/>
              </a:lnSpc>
              <a:spcBef>
                <a:spcPts val="16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9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a</a:t>
            </a:r>
            <a:r>
              <a:rPr dirty="0" baseline="4629" sz="1800" spc="-7">
                <a:latin typeface="Times New Roman"/>
                <a:cs typeface="Times New Roman"/>
              </a:rPr>
              <a:t>xi</a:t>
            </a:r>
            <a:r>
              <a:rPr dirty="0" baseline="4629" sz="1800" spc="-7">
                <a:latin typeface="Times New Roman"/>
                <a:cs typeface="Times New Roman"/>
              </a:rPr>
              <a:t>s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: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84">
                <a:latin typeface="Times New Roman"/>
                <a:cs typeface="Times New Roman"/>
              </a:rPr>
              <a:t> </a:t>
            </a:r>
            <a:r>
              <a:rPr dirty="0" baseline="4629" sz="1800" spc="-97">
                <a:latin typeface="Times New Roman"/>
                <a:cs typeface="Times New Roman"/>
              </a:rPr>
              <a:t>3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82">
                <a:latin typeface="Times New Roman"/>
                <a:cs typeface="Times New Roman"/>
              </a:rPr>
              <a:t>0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algn="ctr" marR="666750">
              <a:lnSpc>
                <a:spcPct val="100000"/>
              </a:lnSpc>
              <a:spcBef>
                <a:spcPts val="155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8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179">
                <a:latin typeface="Times New Roman"/>
                <a:cs typeface="Times New Roman"/>
              </a:rPr>
              <a:t> </a:t>
            </a:r>
            <a:r>
              <a:rPr dirty="0" baseline="4629" sz="1800" spc="-22">
                <a:latin typeface="Times New Roman"/>
                <a:cs typeface="Times New Roman"/>
              </a:rPr>
              <a:t>a</a:t>
            </a:r>
            <a:r>
              <a:rPr dirty="0" baseline="4629" sz="1800" spc="-7">
                <a:latin typeface="Times New Roman"/>
                <a:cs typeface="Times New Roman"/>
              </a:rPr>
              <a:t>xi</a:t>
            </a:r>
            <a:r>
              <a:rPr dirty="0" baseline="4629" sz="1800" spc="-7">
                <a:latin typeface="Times New Roman"/>
                <a:cs typeface="Times New Roman"/>
              </a:rPr>
              <a:t>s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:</a:t>
            </a:r>
            <a:r>
              <a:rPr dirty="0" baseline="4629" sz="1800">
                <a:latin typeface="Times New Roman"/>
                <a:cs typeface="Times New Roman"/>
              </a:rPr>
              <a:t> 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sz="1550" spc="-45">
                <a:latin typeface="Symbol"/>
                <a:cs typeface="Symbol"/>
              </a:rPr>
              <a:t>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254">
                <a:latin typeface="Times New Roman"/>
                <a:cs typeface="Times New Roman"/>
              </a:rPr>
              <a:t> </a:t>
            </a:r>
            <a:r>
              <a:rPr dirty="0" baseline="4629" sz="1800" spc="-37">
                <a:latin typeface="Times New Roman"/>
                <a:cs typeface="Times New Roman"/>
              </a:rPr>
              <a:t>0</a:t>
            </a:r>
            <a:r>
              <a:rPr dirty="0" baseline="4629" sz="1800" spc="15">
                <a:latin typeface="Times New Roman"/>
                <a:cs typeface="Times New Roman"/>
              </a:rPr>
              <a:t>,</a:t>
            </a:r>
            <a:r>
              <a:rPr dirty="0" baseline="4629" sz="1800" spc="-7">
                <a:latin typeface="Times New Roman"/>
                <a:cs typeface="Times New Roman"/>
              </a:rPr>
              <a:t>1</a:t>
            </a:r>
            <a:r>
              <a:rPr dirty="0" baseline="4629" sz="1800" spc="82">
                <a:latin typeface="Times New Roman"/>
                <a:cs typeface="Times New Roman"/>
              </a:rPr>
              <a:t>2</a:t>
            </a:r>
            <a:r>
              <a:rPr dirty="0" sz="1550" spc="-125">
                <a:latin typeface="Symbol"/>
                <a:cs typeface="Symbol"/>
              </a:rPr>
              <a:t></a:t>
            </a:r>
            <a:endParaRPr sz="1550">
              <a:latin typeface="Symbol"/>
              <a:cs typeface="Symbol"/>
            </a:endParaRPr>
          </a:p>
          <a:p>
            <a:pPr marL="12700">
              <a:lnSpc>
                <a:spcPct val="100000"/>
              </a:lnSpc>
              <a:spcBef>
                <a:spcPts val="220"/>
              </a:spcBef>
            </a:pPr>
            <a:r>
              <a:rPr dirty="0" sz="1100" spc="-5">
                <a:latin typeface="Calibri"/>
                <a:cs typeface="Calibri"/>
              </a:rPr>
              <a:t>Here is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the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901559" y="5982155"/>
            <a:ext cx="5969000" cy="2459355"/>
          </a:xfrm>
          <a:prstGeom prst="rect">
            <a:avLst/>
          </a:prstGeom>
        </p:spPr>
        <p:txBody>
          <a:bodyPr wrap="square" lIns="0" tIns="31115" rIns="0" bIns="0" rtlCol="0" vert="horz">
            <a:spAutoFit/>
          </a:bodyPr>
          <a:lstStyle/>
          <a:p>
            <a:pPr marL="12700" marR="302895" indent="-635">
              <a:lnSpc>
                <a:spcPct val="118000"/>
              </a:lnSpc>
              <a:spcBef>
                <a:spcPts val="245"/>
              </a:spcBef>
            </a:pPr>
            <a:r>
              <a:rPr dirty="0" baseline="5050" sz="1650">
                <a:latin typeface="Calibri"/>
                <a:cs typeface="Calibri"/>
              </a:rPr>
              <a:t>Now,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to </a:t>
            </a:r>
            <a:r>
              <a:rPr dirty="0" baseline="5050" sz="1650" spc="-7">
                <a:latin typeface="Calibri"/>
                <a:cs typeface="Calibri"/>
              </a:rPr>
              <a:t>extend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this </a:t>
            </a:r>
            <a:r>
              <a:rPr dirty="0" baseline="5050" sz="1650">
                <a:latin typeface="Calibri"/>
                <a:cs typeface="Calibri"/>
              </a:rPr>
              <a:t>out,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graphs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functions </a:t>
            </a:r>
            <a:r>
              <a:rPr dirty="0" baseline="5050" sz="1650">
                <a:latin typeface="Calibri"/>
                <a:cs typeface="Calibri"/>
              </a:rPr>
              <a:t>of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form</a:t>
            </a:r>
            <a:r>
              <a:rPr dirty="0" baseline="5050" sz="1650" spc="315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w</a:t>
            </a:r>
            <a:r>
              <a:rPr dirty="0" baseline="4629" sz="1800" spc="-75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31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y</a:t>
            </a:r>
            <a:r>
              <a:rPr dirty="0" baseline="4629" sz="1800" spc="15">
                <a:latin typeface="Times New Roman"/>
                <a:cs typeface="Times New Roman"/>
              </a:rPr>
              <a:t>,</a:t>
            </a:r>
            <a:r>
              <a:rPr dirty="0" baseline="4629" sz="1800" spc="-13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would </a:t>
            </a:r>
            <a:r>
              <a:rPr dirty="0" baseline="5050" sz="1650" spc="-15">
                <a:latin typeface="Calibri"/>
                <a:cs typeface="Calibri"/>
              </a:rPr>
              <a:t>be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four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dimensional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surfaces.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spc="-5">
                <a:latin typeface="Calibri"/>
                <a:cs typeface="Calibri"/>
              </a:rPr>
              <a:t>course,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can’t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 them,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doesn’t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hurt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out.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09100"/>
              </a:lnSpc>
            </a:pP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next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want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talk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domains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spc="-5">
                <a:latin typeface="Calibri"/>
                <a:cs typeface="Calibri"/>
              </a:rPr>
              <a:t>functions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more than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Recall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domains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functions </a:t>
            </a:r>
            <a:r>
              <a:rPr dirty="0" baseline="5050" sz="1650">
                <a:latin typeface="Calibri"/>
                <a:cs typeface="Calibri"/>
              </a:rPr>
              <a:t>of a </a:t>
            </a:r>
            <a:r>
              <a:rPr dirty="0" baseline="5050" sz="1650" spc="-7">
                <a:latin typeface="Calibri"/>
                <a:cs typeface="Calibri"/>
              </a:rPr>
              <a:t>single variable,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37" i="1">
                <a:latin typeface="Times New Roman"/>
                <a:cs typeface="Times New Roman"/>
              </a:rPr>
              <a:t>x</a:t>
            </a:r>
            <a:r>
              <a:rPr dirty="0" sz="1600" spc="-25">
                <a:latin typeface="Symbol"/>
                <a:cs typeface="Symbol"/>
              </a:rPr>
              <a:t></a:t>
            </a:r>
            <a:r>
              <a:rPr dirty="0" sz="1600" spc="-25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 </a:t>
            </a:r>
            <a:r>
              <a:rPr dirty="0" baseline="5050" sz="1650" spc="-7">
                <a:latin typeface="Calibri"/>
                <a:cs typeface="Calibri"/>
              </a:rPr>
              <a:t>consisted </a:t>
            </a:r>
            <a:r>
              <a:rPr dirty="0" baseline="5050" sz="1650">
                <a:latin typeface="Calibri"/>
                <a:cs typeface="Calibri"/>
              </a:rPr>
              <a:t>of </a:t>
            </a:r>
            <a:r>
              <a:rPr dirty="0" baseline="5050" sz="1650" spc="-7">
                <a:latin typeface="Calibri"/>
                <a:cs typeface="Calibri"/>
              </a:rPr>
              <a:t>all the </a:t>
            </a:r>
            <a:r>
              <a:rPr dirty="0" baseline="5050" sz="1650">
                <a:latin typeface="Calibri"/>
                <a:cs typeface="Calibri"/>
              </a:rPr>
              <a:t>values of </a:t>
            </a:r>
            <a:r>
              <a:rPr dirty="0" baseline="5050" sz="1650" i="1">
                <a:latin typeface="Calibri"/>
                <a:cs typeface="Calibri"/>
              </a:rPr>
              <a:t>x </a:t>
            </a:r>
            <a:r>
              <a:rPr dirty="0" baseline="5050" sz="1650" spc="-7">
                <a:latin typeface="Calibri"/>
                <a:cs typeface="Calibri"/>
              </a:rPr>
              <a:t>that </a:t>
            </a:r>
            <a:r>
              <a:rPr dirty="0" baseline="5050" sz="1650">
                <a:latin typeface="Calibri"/>
                <a:cs typeface="Calibri"/>
              </a:rPr>
              <a:t>we </a:t>
            </a:r>
            <a:r>
              <a:rPr dirty="0" baseline="5050" sz="1650" spc="-7">
                <a:latin typeface="Calibri"/>
                <a:cs typeface="Calibri"/>
              </a:rPr>
              <a:t>could plug into the 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back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number.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Now, if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think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it,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means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domain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single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interval</a:t>
            </a:r>
            <a:r>
              <a:rPr dirty="0" sz="1100">
                <a:latin typeface="Calibri"/>
                <a:cs typeface="Calibri"/>
              </a:rPr>
              <a:t> (or </a:t>
            </a:r>
            <a:r>
              <a:rPr dirty="0" sz="1100" spc="-5">
                <a:latin typeface="Calibri"/>
                <a:cs typeface="Calibri"/>
              </a:rPr>
              <a:t>intervals)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values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number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line, </a:t>
            </a:r>
            <a:r>
              <a:rPr dirty="0" sz="1100">
                <a:latin typeface="Calibri"/>
                <a:cs typeface="Calibri"/>
              </a:rPr>
              <a:t>or one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dimensional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space.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0"/>
              </a:spcBef>
            </a:pPr>
            <a:endParaRPr sz="950">
              <a:latin typeface="Calibri"/>
              <a:cs typeface="Calibri"/>
            </a:endParaRPr>
          </a:p>
          <a:p>
            <a:pPr marL="12700" marR="241935">
              <a:lnSpc>
                <a:spcPct val="114300"/>
              </a:lnSpc>
            </a:pP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domain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functions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-7">
                <a:latin typeface="Calibri"/>
                <a:cs typeface="Calibri"/>
              </a:rPr>
              <a:t> two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variables,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3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31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65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-22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are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regions from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two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dimensional space</a:t>
            </a:r>
            <a:r>
              <a:rPr dirty="0" baseline="5050" sz="1650" spc="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consist of </a:t>
            </a:r>
            <a:r>
              <a:rPr dirty="0" baseline="5050" sz="1650" spc="-7">
                <a:latin typeface="Calibri"/>
                <a:cs typeface="Calibri"/>
              </a:rPr>
              <a:t>all </a:t>
            </a:r>
            <a:r>
              <a:rPr dirty="0" baseline="5050" sz="1650">
                <a:latin typeface="Calibri"/>
                <a:cs typeface="Calibri"/>
              </a:rPr>
              <a:t>the </a:t>
            </a:r>
            <a:r>
              <a:rPr dirty="0" baseline="5050" sz="1650" spc="-7">
                <a:latin typeface="Calibri"/>
                <a:cs typeface="Calibri"/>
              </a:rPr>
              <a:t>coordinate pairs,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 </a:t>
            </a:r>
            <a:r>
              <a:rPr dirty="0" baseline="4629" sz="1800" i="1">
                <a:latin typeface="Times New Roman"/>
                <a:cs typeface="Times New Roman"/>
              </a:rPr>
              <a:t>y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, </a:t>
            </a:r>
            <a:r>
              <a:rPr dirty="0" baseline="5050" sz="1650" spc="-7">
                <a:latin typeface="Calibri"/>
                <a:cs typeface="Calibri"/>
              </a:rPr>
              <a:t>that </a:t>
            </a:r>
            <a:r>
              <a:rPr dirty="0" baseline="5050" sz="1650">
                <a:latin typeface="Calibri"/>
                <a:cs typeface="Calibri"/>
              </a:rPr>
              <a:t>we could </a:t>
            </a:r>
            <a:r>
              <a:rPr dirty="0" baseline="5050" sz="1650" spc="-15">
                <a:latin typeface="Calibri"/>
                <a:cs typeface="Calibri"/>
              </a:rPr>
              <a:t>plug </a:t>
            </a:r>
            <a:r>
              <a:rPr dirty="0" baseline="5050" sz="1650" spc="-7">
                <a:latin typeface="Calibri"/>
                <a:cs typeface="Calibri"/>
              </a:rPr>
              <a:t>into the function and </a:t>
            </a:r>
            <a:r>
              <a:rPr dirty="0" baseline="5050" sz="1650">
                <a:latin typeface="Calibri"/>
                <a:cs typeface="Calibri"/>
              </a:rPr>
              <a:t>get </a:t>
            </a:r>
            <a:r>
              <a:rPr dirty="0" baseline="5050" sz="1650" spc="-7">
                <a:latin typeface="Calibri"/>
                <a:cs typeface="Calibri"/>
              </a:rPr>
              <a:t>back </a:t>
            </a:r>
            <a:r>
              <a:rPr dirty="0" baseline="5050" sz="1650">
                <a:latin typeface="Calibri"/>
                <a:cs typeface="Calibri"/>
              </a:rPr>
              <a:t>a </a:t>
            </a:r>
            <a:r>
              <a:rPr dirty="0" baseline="5050" sz="1650" spc="-7">
                <a:latin typeface="Calibri"/>
                <a:cs typeface="Calibri"/>
              </a:rPr>
              <a:t>real 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number.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27" name="object 2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87894" y="3632789"/>
            <a:ext cx="1838324" cy="1923560"/>
          </a:xfrm>
          <a:prstGeom prst="rect">
            <a:avLst/>
          </a:prstGeom>
        </p:spPr>
      </p:pic>
      <p:pic>
        <p:nvPicPr>
          <p:cNvPr id="28" name="object 2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565106" y="3480427"/>
            <a:ext cx="2838449" cy="218067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045696" y="3241880"/>
            <a:ext cx="86536" cy="120161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3044378" y="3130378"/>
            <a:ext cx="263525" cy="208279"/>
            <a:chOff x="3044378" y="3130378"/>
            <a:chExt cx="263525" cy="208279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44378" y="3145347"/>
              <a:ext cx="85999" cy="11864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05882" y="3130378"/>
              <a:ext cx="201455" cy="207845"/>
            </a:xfrm>
            <a:prstGeom prst="rect">
              <a:avLst/>
            </a:prstGeom>
          </p:spPr>
        </p:pic>
      </p:grpSp>
      <p:sp>
        <p:nvSpPr>
          <p:cNvPr id="6" name="object 6"/>
          <p:cNvSpPr/>
          <p:nvPr/>
        </p:nvSpPr>
        <p:spPr>
          <a:xfrm>
            <a:off x="2943865" y="3092500"/>
            <a:ext cx="141605" cy="258445"/>
          </a:xfrm>
          <a:custGeom>
            <a:avLst/>
            <a:gdLst/>
            <a:ahLst/>
            <a:cxnLst/>
            <a:rect l="l" t="t" r="r" b="b"/>
            <a:pathLst>
              <a:path w="141605" h="258445">
                <a:moveTo>
                  <a:pt x="95792" y="1"/>
                </a:moveTo>
                <a:lnTo>
                  <a:pt x="45683" y="1"/>
                </a:lnTo>
                <a:lnTo>
                  <a:pt x="20304" y="36063"/>
                </a:lnTo>
                <a:lnTo>
                  <a:pt x="5076" y="80536"/>
                </a:lnTo>
                <a:lnTo>
                  <a:pt x="0" y="129213"/>
                </a:lnTo>
                <a:lnTo>
                  <a:pt x="5076" y="177891"/>
                </a:lnTo>
                <a:lnTo>
                  <a:pt x="20304" y="222363"/>
                </a:lnTo>
                <a:lnTo>
                  <a:pt x="45683" y="258425"/>
                </a:lnTo>
                <a:lnTo>
                  <a:pt x="95792" y="258425"/>
                </a:lnTo>
                <a:lnTo>
                  <a:pt x="121172" y="222363"/>
                </a:lnTo>
                <a:lnTo>
                  <a:pt x="136400" y="177891"/>
                </a:lnTo>
                <a:lnTo>
                  <a:pt x="141476" y="129213"/>
                </a:lnTo>
                <a:lnTo>
                  <a:pt x="136400" y="80536"/>
                </a:lnTo>
                <a:lnTo>
                  <a:pt x="121172" y="36063"/>
                </a:lnTo>
                <a:lnTo>
                  <a:pt x="95792" y="1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3234376" y="3092500"/>
            <a:ext cx="141605" cy="258445"/>
          </a:xfrm>
          <a:custGeom>
            <a:avLst/>
            <a:gdLst/>
            <a:ahLst/>
            <a:cxnLst/>
            <a:rect l="l" t="t" r="r" b="b"/>
            <a:pathLst>
              <a:path w="141604" h="258445">
                <a:moveTo>
                  <a:pt x="95793" y="1"/>
                </a:moveTo>
                <a:lnTo>
                  <a:pt x="45684" y="1"/>
                </a:lnTo>
                <a:lnTo>
                  <a:pt x="20304" y="36063"/>
                </a:lnTo>
                <a:lnTo>
                  <a:pt x="5076" y="80536"/>
                </a:lnTo>
                <a:lnTo>
                  <a:pt x="0" y="129213"/>
                </a:lnTo>
                <a:lnTo>
                  <a:pt x="5076" y="177891"/>
                </a:lnTo>
                <a:lnTo>
                  <a:pt x="20304" y="222363"/>
                </a:lnTo>
                <a:lnTo>
                  <a:pt x="45684" y="258425"/>
                </a:lnTo>
                <a:lnTo>
                  <a:pt x="95793" y="258425"/>
                </a:lnTo>
                <a:lnTo>
                  <a:pt x="121173" y="222363"/>
                </a:lnTo>
                <a:lnTo>
                  <a:pt x="136400" y="177891"/>
                </a:lnTo>
                <a:lnTo>
                  <a:pt x="141476" y="129213"/>
                </a:lnTo>
                <a:lnTo>
                  <a:pt x="136400" y="80536"/>
                </a:lnTo>
                <a:lnTo>
                  <a:pt x="121173" y="36063"/>
                </a:lnTo>
                <a:lnTo>
                  <a:pt x="95793" y="1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/>
          <p:nvPr/>
        </p:nvSpPr>
        <p:spPr>
          <a:xfrm>
            <a:off x="881212" y="3147976"/>
            <a:ext cx="2091689" cy="187960"/>
          </a:xfrm>
          <a:custGeom>
            <a:avLst/>
            <a:gdLst/>
            <a:ahLst/>
            <a:cxnLst/>
            <a:rect l="l" t="t" r="r" b="b"/>
            <a:pathLst>
              <a:path w="2091689" h="187960">
                <a:moveTo>
                  <a:pt x="2058062" y="1"/>
                </a:moveTo>
                <a:lnTo>
                  <a:pt x="33163" y="1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8"/>
                </a:lnTo>
                <a:lnTo>
                  <a:pt x="33163" y="187596"/>
                </a:lnTo>
                <a:lnTo>
                  <a:pt x="2058062" y="187596"/>
                </a:lnTo>
                <a:lnTo>
                  <a:pt x="2082933" y="145848"/>
                </a:lnTo>
                <a:lnTo>
                  <a:pt x="2091224" y="93798"/>
                </a:lnTo>
                <a:lnTo>
                  <a:pt x="2082933" y="41748"/>
                </a:lnTo>
                <a:lnTo>
                  <a:pt x="2058062" y="1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157410" y="3143462"/>
            <a:ext cx="147741" cy="183769"/>
          </a:xfrm>
          <a:prstGeom prst="rect">
            <a:avLst/>
          </a:prstGeom>
        </p:spPr>
      </p:pic>
      <p:sp>
        <p:nvSpPr>
          <p:cNvPr id="10" name="object 10"/>
          <p:cNvSpPr/>
          <p:nvPr/>
        </p:nvSpPr>
        <p:spPr>
          <a:xfrm>
            <a:off x="4269092" y="3140773"/>
            <a:ext cx="2541270" cy="200025"/>
          </a:xfrm>
          <a:custGeom>
            <a:avLst/>
            <a:gdLst/>
            <a:ahLst/>
            <a:cxnLst/>
            <a:rect l="l" t="t" r="r" b="b"/>
            <a:pathLst>
              <a:path w="2541270" h="200025">
                <a:moveTo>
                  <a:pt x="2541219" y="101015"/>
                </a:moveTo>
                <a:lnTo>
                  <a:pt x="2532926" y="48971"/>
                </a:lnTo>
                <a:lnTo>
                  <a:pt x="2508059" y="7226"/>
                </a:lnTo>
                <a:lnTo>
                  <a:pt x="484174" y="7226"/>
                </a:lnTo>
                <a:lnTo>
                  <a:pt x="468807" y="33007"/>
                </a:lnTo>
                <a:lnTo>
                  <a:pt x="453453" y="7226"/>
                </a:lnTo>
                <a:lnTo>
                  <a:pt x="33858" y="0"/>
                </a:lnTo>
                <a:lnTo>
                  <a:pt x="11277" y="34290"/>
                </a:lnTo>
                <a:lnTo>
                  <a:pt x="0" y="77000"/>
                </a:lnTo>
                <a:lnTo>
                  <a:pt x="0" y="122516"/>
                </a:lnTo>
                <a:lnTo>
                  <a:pt x="11277" y="165227"/>
                </a:lnTo>
                <a:lnTo>
                  <a:pt x="33858" y="199517"/>
                </a:lnTo>
                <a:lnTo>
                  <a:pt x="453453" y="194818"/>
                </a:lnTo>
                <a:lnTo>
                  <a:pt x="468807" y="169049"/>
                </a:lnTo>
                <a:lnTo>
                  <a:pt x="484174" y="194818"/>
                </a:lnTo>
                <a:lnTo>
                  <a:pt x="2508059" y="194818"/>
                </a:lnTo>
                <a:lnTo>
                  <a:pt x="2532926" y="153073"/>
                </a:lnTo>
                <a:lnTo>
                  <a:pt x="2541219" y="101015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1" name="object 11"/>
          <p:cNvSpPr/>
          <p:nvPr/>
        </p:nvSpPr>
        <p:spPr>
          <a:xfrm>
            <a:off x="3350080" y="3140760"/>
            <a:ext cx="835025" cy="200025"/>
          </a:xfrm>
          <a:custGeom>
            <a:avLst/>
            <a:gdLst/>
            <a:ahLst/>
            <a:cxnLst/>
            <a:rect l="l" t="t" r="r" b="b"/>
            <a:pathLst>
              <a:path w="835025" h="200025">
                <a:moveTo>
                  <a:pt x="800748" y="1"/>
                </a:moveTo>
                <a:lnTo>
                  <a:pt x="33163" y="7229"/>
                </a:lnTo>
                <a:lnTo>
                  <a:pt x="8291" y="48977"/>
                </a:lnTo>
                <a:lnTo>
                  <a:pt x="0" y="101027"/>
                </a:lnTo>
                <a:lnTo>
                  <a:pt x="8291" y="153076"/>
                </a:lnTo>
                <a:lnTo>
                  <a:pt x="33163" y="194825"/>
                </a:lnTo>
                <a:lnTo>
                  <a:pt x="800748" y="199524"/>
                </a:lnTo>
                <a:lnTo>
                  <a:pt x="823322" y="165229"/>
                </a:lnTo>
                <a:lnTo>
                  <a:pt x="834609" y="122519"/>
                </a:lnTo>
                <a:lnTo>
                  <a:pt x="834609" y="77005"/>
                </a:lnTo>
                <a:lnTo>
                  <a:pt x="823322" y="34295"/>
                </a:lnTo>
                <a:lnTo>
                  <a:pt x="800748" y="1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2" name="object 12"/>
          <p:cNvGrpSpPr/>
          <p:nvPr/>
        </p:nvGrpSpPr>
        <p:grpSpPr>
          <a:xfrm>
            <a:off x="881212" y="3351759"/>
            <a:ext cx="1546860" cy="291465"/>
            <a:chOff x="881212" y="3351759"/>
            <a:chExt cx="1546860" cy="291465"/>
          </a:xfrm>
        </p:grpSpPr>
        <p:sp>
          <p:nvSpPr>
            <p:cNvPr id="13" name="object 13"/>
            <p:cNvSpPr/>
            <p:nvPr/>
          </p:nvSpPr>
          <p:spPr>
            <a:xfrm>
              <a:off x="1931298" y="3413810"/>
              <a:ext cx="405130" cy="204470"/>
            </a:xfrm>
            <a:custGeom>
              <a:avLst/>
              <a:gdLst/>
              <a:ahLst/>
              <a:cxnLst/>
              <a:rect l="l" t="t" r="r" b="b"/>
              <a:pathLst>
                <a:path w="405130" h="204470">
                  <a:moveTo>
                    <a:pt x="369986" y="0"/>
                  </a:moveTo>
                  <a:lnTo>
                    <a:pt x="34441" y="1382"/>
                  </a:lnTo>
                  <a:lnTo>
                    <a:pt x="11480" y="36265"/>
                  </a:lnTo>
                  <a:lnTo>
                    <a:pt x="0" y="79708"/>
                  </a:lnTo>
                  <a:lnTo>
                    <a:pt x="0" y="126004"/>
                  </a:lnTo>
                  <a:lnTo>
                    <a:pt x="11480" y="169446"/>
                  </a:lnTo>
                  <a:lnTo>
                    <a:pt x="34441" y="204329"/>
                  </a:lnTo>
                  <a:lnTo>
                    <a:pt x="369986" y="204329"/>
                  </a:lnTo>
                  <a:lnTo>
                    <a:pt x="393104" y="169208"/>
                  </a:lnTo>
                  <a:lnTo>
                    <a:pt x="404662" y="125470"/>
                  </a:lnTo>
                  <a:lnTo>
                    <a:pt x="404662" y="78859"/>
                  </a:lnTo>
                  <a:lnTo>
                    <a:pt x="393104" y="35121"/>
                  </a:lnTo>
                  <a:lnTo>
                    <a:pt x="369986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881212" y="3425320"/>
              <a:ext cx="1008380" cy="187960"/>
            </a:xfrm>
            <a:custGeom>
              <a:avLst/>
              <a:gdLst/>
              <a:ahLst/>
              <a:cxnLst/>
              <a:rect l="l" t="t" r="r" b="b"/>
              <a:pathLst>
                <a:path w="1008380" h="187960">
                  <a:moveTo>
                    <a:pt x="974648" y="0"/>
                  </a:moveTo>
                  <a:lnTo>
                    <a:pt x="33163" y="0"/>
                  </a:lnTo>
                  <a:lnTo>
                    <a:pt x="8290" y="41747"/>
                  </a:lnTo>
                  <a:lnTo>
                    <a:pt x="0" y="93797"/>
                  </a:lnTo>
                  <a:lnTo>
                    <a:pt x="8290" y="145847"/>
                  </a:lnTo>
                  <a:lnTo>
                    <a:pt x="33163" y="187595"/>
                  </a:lnTo>
                  <a:lnTo>
                    <a:pt x="974648" y="187595"/>
                  </a:lnTo>
                  <a:lnTo>
                    <a:pt x="999520" y="145847"/>
                  </a:lnTo>
                  <a:lnTo>
                    <a:pt x="1007811" y="93797"/>
                  </a:lnTo>
                  <a:lnTo>
                    <a:pt x="999520" y="41747"/>
                  </a:lnTo>
                  <a:lnTo>
                    <a:pt x="974648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1854136" y="3351770"/>
              <a:ext cx="574040" cy="291465"/>
            </a:xfrm>
            <a:custGeom>
              <a:avLst/>
              <a:gdLst/>
              <a:ahLst/>
              <a:cxnLst/>
              <a:rect l="l" t="t" r="r" b="b"/>
              <a:pathLst>
                <a:path w="574039" h="291464">
                  <a:moveTo>
                    <a:pt x="151625" y="121843"/>
                  </a:moveTo>
                  <a:lnTo>
                    <a:pt x="143217" y="75755"/>
                  </a:lnTo>
                  <a:lnTo>
                    <a:pt x="126403" y="34137"/>
                  </a:lnTo>
                  <a:lnTo>
                    <a:pt x="101180" y="0"/>
                  </a:lnTo>
                  <a:lnTo>
                    <a:pt x="50444" y="0"/>
                  </a:lnTo>
                  <a:lnTo>
                    <a:pt x="25222" y="34137"/>
                  </a:lnTo>
                  <a:lnTo>
                    <a:pt x="8407" y="75755"/>
                  </a:lnTo>
                  <a:lnTo>
                    <a:pt x="0" y="121843"/>
                  </a:lnTo>
                  <a:lnTo>
                    <a:pt x="0" y="169418"/>
                  </a:lnTo>
                  <a:lnTo>
                    <a:pt x="8407" y="215506"/>
                  </a:lnTo>
                  <a:lnTo>
                    <a:pt x="25222" y="257111"/>
                  </a:lnTo>
                  <a:lnTo>
                    <a:pt x="50444" y="291261"/>
                  </a:lnTo>
                  <a:lnTo>
                    <a:pt x="101180" y="291261"/>
                  </a:lnTo>
                  <a:lnTo>
                    <a:pt x="126403" y="257111"/>
                  </a:lnTo>
                  <a:lnTo>
                    <a:pt x="143217" y="215506"/>
                  </a:lnTo>
                  <a:lnTo>
                    <a:pt x="151625" y="169418"/>
                  </a:lnTo>
                  <a:lnTo>
                    <a:pt x="151625" y="121843"/>
                  </a:lnTo>
                  <a:close/>
                </a:path>
                <a:path w="574039" h="291464">
                  <a:moveTo>
                    <a:pt x="573671" y="121843"/>
                  </a:moveTo>
                  <a:lnTo>
                    <a:pt x="565264" y="75755"/>
                  </a:lnTo>
                  <a:lnTo>
                    <a:pt x="548449" y="34137"/>
                  </a:lnTo>
                  <a:lnTo>
                    <a:pt x="523227" y="0"/>
                  </a:lnTo>
                  <a:lnTo>
                    <a:pt x="472490" y="0"/>
                  </a:lnTo>
                  <a:lnTo>
                    <a:pt x="447268" y="34137"/>
                  </a:lnTo>
                  <a:lnTo>
                    <a:pt x="430453" y="75755"/>
                  </a:lnTo>
                  <a:lnTo>
                    <a:pt x="422046" y="121843"/>
                  </a:lnTo>
                  <a:lnTo>
                    <a:pt x="422046" y="169418"/>
                  </a:lnTo>
                  <a:lnTo>
                    <a:pt x="430453" y="215506"/>
                  </a:lnTo>
                  <a:lnTo>
                    <a:pt x="447268" y="257111"/>
                  </a:lnTo>
                  <a:lnTo>
                    <a:pt x="472490" y="291261"/>
                  </a:lnTo>
                  <a:lnTo>
                    <a:pt x="523227" y="291261"/>
                  </a:lnTo>
                  <a:lnTo>
                    <a:pt x="548449" y="257111"/>
                  </a:lnTo>
                  <a:lnTo>
                    <a:pt x="565264" y="215506"/>
                  </a:lnTo>
                  <a:lnTo>
                    <a:pt x="573671" y="169418"/>
                  </a:lnTo>
                  <a:lnTo>
                    <a:pt x="573671" y="121843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6" name="object 16"/>
          <p:cNvSpPr/>
          <p:nvPr/>
        </p:nvSpPr>
        <p:spPr>
          <a:xfrm>
            <a:off x="5273368" y="2927008"/>
            <a:ext cx="1595120" cy="187960"/>
          </a:xfrm>
          <a:custGeom>
            <a:avLst/>
            <a:gdLst/>
            <a:ahLst/>
            <a:cxnLst/>
            <a:rect l="l" t="t" r="r" b="b"/>
            <a:pathLst>
              <a:path w="1595120" h="187960">
                <a:moveTo>
                  <a:pt x="1561487" y="1"/>
                </a:moveTo>
                <a:lnTo>
                  <a:pt x="33163" y="1"/>
                </a:lnTo>
                <a:lnTo>
                  <a:pt x="8292" y="41749"/>
                </a:lnTo>
                <a:lnTo>
                  <a:pt x="1" y="93799"/>
                </a:lnTo>
                <a:lnTo>
                  <a:pt x="8292" y="145849"/>
                </a:lnTo>
                <a:lnTo>
                  <a:pt x="33163" y="187596"/>
                </a:lnTo>
                <a:lnTo>
                  <a:pt x="1561487" y="187596"/>
                </a:lnTo>
                <a:lnTo>
                  <a:pt x="1586359" y="145849"/>
                </a:lnTo>
                <a:lnTo>
                  <a:pt x="1594649" y="93799"/>
                </a:lnTo>
                <a:lnTo>
                  <a:pt x="1586359" y="41749"/>
                </a:lnTo>
                <a:lnTo>
                  <a:pt x="1561487" y="1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7" name="object 17"/>
          <p:cNvSpPr/>
          <p:nvPr/>
        </p:nvSpPr>
        <p:spPr>
          <a:xfrm>
            <a:off x="4470923" y="2926617"/>
            <a:ext cx="453390" cy="187960"/>
          </a:xfrm>
          <a:custGeom>
            <a:avLst/>
            <a:gdLst/>
            <a:ahLst/>
            <a:cxnLst/>
            <a:rect l="l" t="t" r="r" b="b"/>
            <a:pathLst>
              <a:path w="453389" h="187960">
                <a:moveTo>
                  <a:pt x="419897" y="1"/>
                </a:moveTo>
                <a:lnTo>
                  <a:pt x="33163" y="1"/>
                </a:lnTo>
                <a:lnTo>
                  <a:pt x="8291" y="41749"/>
                </a:lnTo>
                <a:lnTo>
                  <a:pt x="1" y="93799"/>
                </a:lnTo>
                <a:lnTo>
                  <a:pt x="8291" y="145849"/>
                </a:lnTo>
                <a:lnTo>
                  <a:pt x="33163" y="187596"/>
                </a:lnTo>
                <a:lnTo>
                  <a:pt x="419897" y="187596"/>
                </a:lnTo>
                <a:lnTo>
                  <a:pt x="444769" y="145849"/>
                </a:lnTo>
                <a:lnTo>
                  <a:pt x="453059" y="93799"/>
                </a:lnTo>
                <a:lnTo>
                  <a:pt x="444769" y="41749"/>
                </a:lnTo>
                <a:lnTo>
                  <a:pt x="419897" y="1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8" name="object 18"/>
          <p:cNvGrpSpPr/>
          <p:nvPr/>
        </p:nvGrpSpPr>
        <p:grpSpPr>
          <a:xfrm>
            <a:off x="4917784" y="2910426"/>
            <a:ext cx="367665" cy="208279"/>
            <a:chOff x="4917784" y="2910426"/>
            <a:chExt cx="367665" cy="208279"/>
          </a:xfrm>
        </p:grpSpPr>
        <p:sp>
          <p:nvSpPr>
            <p:cNvPr id="19" name="object 19"/>
            <p:cNvSpPr/>
            <p:nvPr/>
          </p:nvSpPr>
          <p:spPr>
            <a:xfrm>
              <a:off x="5139259" y="2910426"/>
              <a:ext cx="146050" cy="208279"/>
            </a:xfrm>
            <a:custGeom>
              <a:avLst/>
              <a:gdLst/>
              <a:ahLst/>
              <a:cxnLst/>
              <a:rect l="l" t="t" r="r" b="b"/>
              <a:pathLst>
                <a:path w="146050" h="208280">
                  <a:moveTo>
                    <a:pt x="110721" y="1"/>
                  </a:moveTo>
                  <a:lnTo>
                    <a:pt x="35337" y="1"/>
                  </a:lnTo>
                  <a:lnTo>
                    <a:pt x="11780" y="35790"/>
                  </a:lnTo>
                  <a:lnTo>
                    <a:pt x="1" y="80361"/>
                  </a:lnTo>
                  <a:lnTo>
                    <a:pt x="1" y="127860"/>
                  </a:lnTo>
                  <a:lnTo>
                    <a:pt x="11780" y="172431"/>
                  </a:lnTo>
                  <a:lnTo>
                    <a:pt x="35337" y="208220"/>
                  </a:lnTo>
                  <a:lnTo>
                    <a:pt x="110721" y="208220"/>
                  </a:lnTo>
                  <a:lnTo>
                    <a:pt x="134278" y="172431"/>
                  </a:lnTo>
                  <a:lnTo>
                    <a:pt x="146057" y="127860"/>
                  </a:lnTo>
                  <a:lnTo>
                    <a:pt x="146057" y="80361"/>
                  </a:lnTo>
                  <a:lnTo>
                    <a:pt x="134278" y="35790"/>
                  </a:lnTo>
                  <a:lnTo>
                    <a:pt x="110721" y="1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0" name="object 20"/>
            <p:cNvSpPr/>
            <p:nvPr/>
          </p:nvSpPr>
          <p:spPr>
            <a:xfrm>
              <a:off x="5024227" y="2913246"/>
              <a:ext cx="147955" cy="192405"/>
            </a:xfrm>
            <a:custGeom>
              <a:avLst/>
              <a:gdLst/>
              <a:ahLst/>
              <a:cxnLst/>
              <a:rect l="l" t="t" r="r" b="b"/>
              <a:pathLst>
                <a:path w="147954" h="192405">
                  <a:moveTo>
                    <a:pt x="115317" y="1"/>
                  </a:moveTo>
                  <a:lnTo>
                    <a:pt x="32546" y="1"/>
                  </a:lnTo>
                  <a:lnTo>
                    <a:pt x="10849" y="32965"/>
                  </a:lnTo>
                  <a:lnTo>
                    <a:pt x="1" y="74016"/>
                  </a:lnTo>
                  <a:lnTo>
                    <a:pt x="1" y="117764"/>
                  </a:lnTo>
                  <a:lnTo>
                    <a:pt x="10849" y="158816"/>
                  </a:lnTo>
                  <a:lnTo>
                    <a:pt x="32546" y="191780"/>
                  </a:lnTo>
                  <a:lnTo>
                    <a:pt x="115317" y="191780"/>
                  </a:lnTo>
                  <a:lnTo>
                    <a:pt x="137014" y="158816"/>
                  </a:lnTo>
                  <a:lnTo>
                    <a:pt x="147863" y="117764"/>
                  </a:lnTo>
                  <a:lnTo>
                    <a:pt x="147863" y="74016"/>
                  </a:lnTo>
                  <a:lnTo>
                    <a:pt x="137014" y="32965"/>
                  </a:lnTo>
                  <a:lnTo>
                    <a:pt x="115317" y="1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4917784" y="2910426"/>
              <a:ext cx="137795" cy="208279"/>
            </a:xfrm>
            <a:custGeom>
              <a:avLst/>
              <a:gdLst/>
              <a:ahLst/>
              <a:cxnLst/>
              <a:rect l="l" t="t" r="r" b="b"/>
              <a:pathLst>
                <a:path w="137795" h="208280">
                  <a:moveTo>
                    <a:pt x="102278" y="1"/>
                  </a:moveTo>
                  <a:lnTo>
                    <a:pt x="35337" y="1"/>
                  </a:lnTo>
                  <a:lnTo>
                    <a:pt x="11780" y="35790"/>
                  </a:lnTo>
                  <a:lnTo>
                    <a:pt x="1" y="80361"/>
                  </a:lnTo>
                  <a:lnTo>
                    <a:pt x="1" y="127860"/>
                  </a:lnTo>
                  <a:lnTo>
                    <a:pt x="11780" y="172431"/>
                  </a:lnTo>
                  <a:lnTo>
                    <a:pt x="35337" y="208220"/>
                  </a:lnTo>
                  <a:lnTo>
                    <a:pt x="102278" y="208220"/>
                  </a:lnTo>
                  <a:lnTo>
                    <a:pt x="125835" y="172431"/>
                  </a:lnTo>
                  <a:lnTo>
                    <a:pt x="137614" y="127860"/>
                  </a:lnTo>
                  <a:lnTo>
                    <a:pt x="137614" y="80361"/>
                  </a:lnTo>
                  <a:lnTo>
                    <a:pt x="125835" y="35790"/>
                  </a:lnTo>
                  <a:lnTo>
                    <a:pt x="102278" y="1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2" name="object 22"/>
          <p:cNvSpPr txBox="1"/>
          <p:nvPr/>
        </p:nvSpPr>
        <p:spPr>
          <a:xfrm>
            <a:off x="901559" y="877956"/>
            <a:ext cx="5947410" cy="2237105"/>
          </a:xfrm>
          <a:prstGeom prst="rect">
            <a:avLst/>
          </a:prstGeom>
        </p:spPr>
        <p:txBody>
          <a:bodyPr wrap="square" lIns="0" tIns="12065" rIns="0" bIns="0" rtlCol="0" vert="horz">
            <a:spAutoFit/>
          </a:bodyPr>
          <a:lstStyle/>
          <a:p>
            <a:pPr marL="12700" marR="84455">
              <a:lnSpc>
                <a:spcPct val="110000"/>
              </a:lnSpc>
              <a:spcBef>
                <a:spcPts val="95"/>
              </a:spcBef>
            </a:pPr>
            <a:r>
              <a:rPr dirty="0" sz="1100">
                <a:latin typeface="Calibri"/>
                <a:cs typeface="Calibri"/>
              </a:rPr>
              <a:t>Do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not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get</a:t>
            </a:r>
            <a:r>
              <a:rPr dirty="0" sz="1100" spc="-5">
                <a:latin typeface="Calibri"/>
                <a:cs typeface="Calibri"/>
              </a:rPr>
              <a:t> excited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about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this!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same way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equations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work!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difference 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decision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which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horizontal axis variable </a:t>
            </a:r>
            <a:r>
              <a:rPr dirty="0" sz="1100" spc="-229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which variable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vertical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  <a:spcBef>
                <a:spcPts val="5"/>
              </a:spcBef>
            </a:pP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10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doesn’t</a:t>
            </a:r>
            <a:r>
              <a:rPr dirty="0" sz="1100" spc="-5">
                <a:latin typeface="Calibri"/>
                <a:cs typeface="Calibri"/>
              </a:rPr>
              <a:t> mean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it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horizontal axis and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just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because 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y </a:t>
            </a:r>
            <a:r>
              <a:rPr dirty="0" sz="1100" spc="-235" i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doesn’t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it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vertical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axis!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up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axis variables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way</a:t>
            </a:r>
            <a:r>
              <a:rPr dirty="0" sz="1100" spc="-5">
                <a:latin typeface="Calibri"/>
                <a:cs typeface="Calibri"/>
              </a:rPr>
              <a:t> that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convenient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us.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5"/>
              </a:spcBef>
            </a:pPr>
            <a:endParaRPr sz="1150">
              <a:latin typeface="Calibri"/>
              <a:cs typeface="Calibri"/>
            </a:endParaRPr>
          </a:p>
          <a:p>
            <a:pPr marL="12700" marR="12700">
              <a:lnSpc>
                <a:spcPct val="110000"/>
              </a:lnSpc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since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them</a:t>
            </a:r>
            <a:r>
              <a:rPr dirty="0" sz="1100">
                <a:latin typeface="Calibri"/>
                <a:cs typeface="Calibri"/>
              </a:rPr>
              <a:t> we’ll</a:t>
            </a:r>
            <a:r>
              <a:rPr dirty="0" sz="1100" spc="-5">
                <a:latin typeface="Calibri"/>
                <a:cs typeface="Calibri"/>
              </a:rPr>
              <a:t> let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z</a:t>
            </a:r>
            <a:r>
              <a:rPr dirty="0" sz="1100" spc="5" i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horizontal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axis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variable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both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2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convention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axis variables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means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250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20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a</a:t>
            </a:r>
            <a:r>
              <a:rPr dirty="0" sz="1200" spc="155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trace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we’ll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have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parabola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2976848" y="3080853"/>
            <a:ext cx="366395" cy="27876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302895" algn="l"/>
              </a:tabLst>
            </a:pPr>
            <a:r>
              <a:rPr dirty="0" sz="1650" spc="-155">
                <a:latin typeface="Symbol"/>
                <a:cs typeface="Symbol"/>
              </a:rPr>
              <a:t></a:t>
            </a:r>
            <a:r>
              <a:rPr dirty="0" sz="1650" spc="-155">
                <a:latin typeface="Times New Roman"/>
                <a:cs typeface="Times New Roman"/>
              </a:rPr>
              <a:t>	</a:t>
            </a:r>
            <a:r>
              <a:rPr dirty="0" sz="1650" spc="-155">
                <a:latin typeface="Symbol"/>
                <a:cs typeface="Symbol"/>
              </a:rPr>
              <a:t></a:t>
            </a:r>
            <a:endParaRPr sz="1650">
              <a:latin typeface="Symbol"/>
              <a:cs typeface="Symbo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054238" y="3232748"/>
            <a:ext cx="69850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700" spc="-5">
                <a:latin typeface="Times New Roman"/>
                <a:cs typeface="Times New Roman"/>
              </a:rPr>
              <a:t>4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041935" y="3134698"/>
            <a:ext cx="80645" cy="1327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u="sng" sz="700" spc="-9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 </a:t>
            </a:r>
            <a:r>
              <a:rPr dirty="0" u="sng" sz="700" spc="-5" i="1">
                <a:uFill>
                  <a:solidFill>
                    <a:srgbClr val="000000"/>
                  </a:solidFill>
                </a:uFill>
                <a:latin typeface="Times New Roman"/>
                <a:cs typeface="Times New Roman"/>
              </a:rPr>
              <a:t>a</a:t>
            </a:r>
            <a:endParaRPr sz="700">
              <a:latin typeface="Times New Roman"/>
              <a:cs typeface="Times New Roman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901675" y="3127224"/>
            <a:ext cx="5888355" cy="210820"/>
          </a:xfrm>
          <a:prstGeom prst="rect">
            <a:avLst/>
          </a:prstGeom>
        </p:spPr>
        <p:txBody>
          <a:bodyPr wrap="square" lIns="0" tIns="14605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  <a:tabLst>
                <a:tab pos="2239010" algn="l"/>
              </a:tabLst>
            </a:pP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opens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left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with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vertex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at	</a:t>
            </a:r>
            <a:r>
              <a:rPr dirty="0" baseline="2314" sz="1800" spc="97">
                <a:latin typeface="Times New Roman"/>
                <a:cs typeface="Times New Roman"/>
              </a:rPr>
              <a:t>,0 </a:t>
            </a:r>
            <a:r>
              <a:rPr dirty="0" baseline="2314" sz="1800" spc="315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290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b</a:t>
            </a:r>
            <a:r>
              <a:rPr dirty="0" sz="1150" spc="120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trace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we’ll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line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-5">
                <a:latin typeface="Calibri"/>
                <a:cs typeface="Calibri"/>
              </a:rPr>
              <a:t> slope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4</a:t>
            </a:r>
            <a:r>
              <a:rPr dirty="0" sz="1100" spc="-5">
                <a:latin typeface="Calibri"/>
                <a:cs typeface="Calibri"/>
              </a:rPr>
              <a:t> and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863575" y="3321413"/>
            <a:ext cx="2322830" cy="90424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 marL="50800">
              <a:lnSpc>
                <a:spcPct val="100000"/>
              </a:lnSpc>
              <a:spcBef>
                <a:spcPts val="120"/>
              </a:spcBef>
            </a:pPr>
            <a:r>
              <a:rPr dirty="0" sz="1100" spc="-5">
                <a:latin typeface="Calibri"/>
                <a:cs typeface="Calibri"/>
              </a:rPr>
              <a:t>a</a:t>
            </a:r>
            <a:r>
              <a:rPr dirty="0" sz="1100">
                <a:latin typeface="Calibri"/>
                <a:cs typeface="Calibri"/>
              </a:rPr>
              <a:t>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i="1">
                <a:latin typeface="Calibri"/>
                <a:cs typeface="Calibri"/>
              </a:rPr>
              <a:t>x</a:t>
            </a:r>
            <a:r>
              <a:rPr dirty="0" sz="1100" spc="-5">
                <a:latin typeface="Calibri"/>
                <a:cs typeface="Calibri"/>
              </a:rPr>
              <a:t>-in</a:t>
            </a:r>
            <a:r>
              <a:rPr dirty="0" sz="1100">
                <a:latin typeface="Calibri"/>
                <a:cs typeface="Calibri"/>
              </a:rPr>
              <a:t>te</a:t>
            </a:r>
            <a:r>
              <a:rPr dirty="0" sz="1100" spc="-5">
                <a:latin typeface="Calibri"/>
                <a:cs typeface="Calibri"/>
              </a:rPr>
              <a:t>r</a:t>
            </a:r>
            <a:r>
              <a:rPr dirty="0" sz="1100" spc="-15">
                <a:latin typeface="Calibri"/>
                <a:cs typeface="Calibri"/>
              </a:rPr>
              <a:t>c</a:t>
            </a:r>
            <a:r>
              <a:rPr dirty="0" sz="1100">
                <a:latin typeface="Calibri"/>
                <a:cs typeface="Calibri"/>
              </a:rPr>
              <a:t>e</a:t>
            </a:r>
            <a:r>
              <a:rPr dirty="0" sz="1100" spc="-5">
                <a:latin typeface="Calibri"/>
                <a:cs typeface="Calibri"/>
              </a:rPr>
              <a:t>p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</a:t>
            </a:r>
            <a:r>
              <a:rPr dirty="0" sz="1100">
                <a:latin typeface="Calibri"/>
                <a:cs typeface="Calibri"/>
              </a:rPr>
              <a:t>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14">
                <a:latin typeface="Calibri"/>
                <a:cs typeface="Calibri"/>
              </a:rPr>
              <a:t> </a:t>
            </a:r>
            <a:r>
              <a:rPr dirty="0" baseline="-4504" sz="2775" spc="-209">
                <a:latin typeface="Symbol"/>
                <a:cs typeface="Symbol"/>
              </a:rPr>
              <a:t></a:t>
            </a:r>
            <a:r>
              <a:rPr dirty="0" sz="1150" spc="10">
                <a:latin typeface="Times New Roman"/>
                <a:cs typeface="Times New Roman"/>
              </a:rPr>
              <a:t>0</a:t>
            </a:r>
            <a:r>
              <a:rPr dirty="0" sz="1150" spc="15">
                <a:latin typeface="Times New Roman"/>
                <a:cs typeface="Times New Roman"/>
              </a:rPr>
              <a:t>,</a:t>
            </a:r>
            <a:r>
              <a:rPr dirty="0" sz="1150" spc="-140">
                <a:latin typeface="Times New Roman"/>
                <a:cs typeface="Times New Roman"/>
              </a:rPr>
              <a:t> </a:t>
            </a:r>
            <a:r>
              <a:rPr dirty="0" sz="1150" spc="10">
                <a:latin typeface="Times New Roman"/>
                <a:cs typeface="Times New Roman"/>
              </a:rPr>
              <a:t>2</a:t>
            </a:r>
            <a:r>
              <a:rPr dirty="0" sz="1150" spc="75" i="1">
                <a:latin typeface="Times New Roman"/>
                <a:cs typeface="Times New Roman"/>
              </a:rPr>
              <a:t>b</a:t>
            </a:r>
            <a:r>
              <a:rPr dirty="0" baseline="47008" sz="975" spc="37">
                <a:latin typeface="Times New Roman"/>
                <a:cs typeface="Times New Roman"/>
              </a:rPr>
              <a:t>2</a:t>
            </a:r>
            <a:r>
              <a:rPr dirty="0" baseline="47008" sz="975" spc="52">
                <a:latin typeface="Times New Roman"/>
                <a:cs typeface="Times New Roman"/>
              </a:rPr>
              <a:t> </a:t>
            </a:r>
            <a:r>
              <a:rPr dirty="0" baseline="-4504" sz="2775" spc="-330">
                <a:latin typeface="Symbol"/>
                <a:cs typeface="Symbol"/>
              </a:rPr>
              <a:t></a:t>
            </a:r>
            <a:r>
              <a:rPr dirty="0" baseline="-4504" sz="2775" spc="-427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  <a:spcBef>
                <a:spcPts val="1905"/>
              </a:spcBef>
            </a:pPr>
            <a:r>
              <a:rPr dirty="0" sz="1100">
                <a:latin typeface="Calibri"/>
                <a:cs typeface="Calibri"/>
              </a:rPr>
              <a:t>Step</a:t>
            </a:r>
            <a:r>
              <a:rPr dirty="0" sz="1100" spc="-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3</a:t>
            </a:r>
            <a:endParaRPr sz="1100">
              <a:latin typeface="Calibri"/>
              <a:cs typeface="Calibri"/>
            </a:endParaRPr>
          </a:p>
          <a:p>
            <a:pPr marL="50800">
              <a:lnSpc>
                <a:spcPct val="100000"/>
              </a:lnSpc>
              <a:spcBef>
                <a:spcPts val="130"/>
              </a:spcBef>
            </a:pPr>
            <a:r>
              <a:rPr dirty="0" sz="1100" spc="-5">
                <a:latin typeface="Calibri"/>
                <a:cs typeface="Calibri"/>
              </a:rPr>
              <a:t>Below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5">
                <a:latin typeface="Calibri"/>
                <a:cs typeface="Calibri"/>
              </a:rPr>
              <a:t> for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each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traces.</a:t>
            </a:r>
            <a:endParaRPr sz="1100">
              <a:latin typeface="Calibri"/>
              <a:cs typeface="Calibri"/>
            </a:endParaRPr>
          </a:p>
        </p:txBody>
      </p:sp>
      <p:pic>
        <p:nvPicPr>
          <p:cNvPr id="28" name="object 2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219325" y="4553483"/>
            <a:ext cx="3324212" cy="3581393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896111" y="5023103"/>
            <a:ext cx="5980430" cy="18415"/>
          </a:xfrm>
          <a:custGeom>
            <a:avLst/>
            <a:gdLst/>
            <a:ahLst/>
            <a:cxnLst/>
            <a:rect l="l" t="t" r="r" b="b"/>
            <a:pathLst>
              <a:path w="5980430" h="18414">
                <a:moveTo>
                  <a:pt x="5980176" y="0"/>
                </a:moveTo>
                <a:lnTo>
                  <a:pt x="0" y="0"/>
                </a:lnTo>
                <a:lnTo>
                  <a:pt x="0" y="18287"/>
                </a:lnTo>
                <a:lnTo>
                  <a:pt x="5980176" y="18287"/>
                </a:lnTo>
                <a:lnTo>
                  <a:pt x="5980176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133600" y="1019175"/>
            <a:ext cx="3381362" cy="360044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650344" y="6604420"/>
            <a:ext cx="1250950" cy="187960"/>
          </a:xfrm>
          <a:custGeom>
            <a:avLst/>
            <a:gdLst/>
            <a:ahLst/>
            <a:cxnLst/>
            <a:rect l="l" t="t" r="r" b="b"/>
            <a:pathLst>
              <a:path w="1250950" h="187959">
                <a:moveTo>
                  <a:pt x="1217211" y="6"/>
                </a:moveTo>
                <a:lnTo>
                  <a:pt x="33162" y="6"/>
                </a:lnTo>
                <a:lnTo>
                  <a:pt x="8290" y="41752"/>
                </a:lnTo>
                <a:lnTo>
                  <a:pt x="0" y="93801"/>
                </a:lnTo>
                <a:lnTo>
                  <a:pt x="8290" y="145849"/>
                </a:lnTo>
                <a:lnTo>
                  <a:pt x="33162" y="187595"/>
                </a:lnTo>
                <a:lnTo>
                  <a:pt x="1217211" y="187595"/>
                </a:lnTo>
                <a:lnTo>
                  <a:pt x="1242083" y="145849"/>
                </a:lnTo>
                <a:lnTo>
                  <a:pt x="1250374" y="93801"/>
                </a:lnTo>
                <a:lnTo>
                  <a:pt x="1242083" y="41752"/>
                </a:lnTo>
                <a:lnTo>
                  <a:pt x="1217211" y="6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1705721" y="1838867"/>
            <a:ext cx="1359535" cy="187960"/>
          </a:xfrm>
          <a:custGeom>
            <a:avLst/>
            <a:gdLst/>
            <a:ahLst/>
            <a:cxnLst/>
            <a:rect l="l" t="t" r="r" b="b"/>
            <a:pathLst>
              <a:path w="1359535" h="187960">
                <a:moveTo>
                  <a:pt x="1325808" y="0"/>
                </a:moveTo>
                <a:lnTo>
                  <a:pt x="33161" y="0"/>
                </a:lnTo>
                <a:lnTo>
                  <a:pt x="8290" y="41748"/>
                </a:lnTo>
                <a:lnTo>
                  <a:pt x="0" y="93800"/>
                </a:lnTo>
                <a:lnTo>
                  <a:pt x="8290" y="145852"/>
                </a:lnTo>
                <a:lnTo>
                  <a:pt x="33161" y="187601"/>
                </a:lnTo>
                <a:lnTo>
                  <a:pt x="1325808" y="187601"/>
                </a:lnTo>
                <a:lnTo>
                  <a:pt x="1350680" y="145852"/>
                </a:lnTo>
                <a:lnTo>
                  <a:pt x="1358971" y="93800"/>
                </a:lnTo>
                <a:lnTo>
                  <a:pt x="1350680" y="41748"/>
                </a:lnTo>
                <a:lnTo>
                  <a:pt x="1325808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 txBox="1"/>
          <p:nvPr/>
        </p:nvSpPr>
        <p:spPr>
          <a:xfrm>
            <a:off x="986027" y="1817623"/>
            <a:ext cx="3467735" cy="208279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 b="1" i="1">
                <a:latin typeface="Times New Roman"/>
                <a:cs typeface="Times New Roman"/>
              </a:rPr>
              <a:t>Example </a:t>
            </a:r>
            <a:r>
              <a:rPr dirty="0" sz="1200" b="1" i="1">
                <a:latin typeface="Times New Roman"/>
                <a:cs typeface="Times New Roman"/>
              </a:rPr>
              <a:t>1</a:t>
            </a:r>
            <a:r>
              <a:rPr dirty="0" sz="1200" spc="330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domain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each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2285287" y="2049113"/>
            <a:ext cx="407034" cy="195580"/>
            <a:chOff x="2285287" y="2049113"/>
            <a:chExt cx="407034" cy="195580"/>
          </a:xfrm>
        </p:grpSpPr>
        <p:sp>
          <p:nvSpPr>
            <p:cNvPr id="6" name="object 6"/>
            <p:cNvSpPr/>
            <p:nvPr/>
          </p:nvSpPr>
          <p:spPr>
            <a:xfrm>
              <a:off x="2286474" y="2171747"/>
              <a:ext cx="15875" cy="10795"/>
            </a:xfrm>
            <a:custGeom>
              <a:avLst/>
              <a:gdLst/>
              <a:ahLst/>
              <a:cxnLst/>
              <a:rect l="l" t="t" r="r" b="b"/>
              <a:pathLst>
                <a:path w="15875" h="10794">
                  <a:moveTo>
                    <a:pt x="0" y="10318"/>
                  </a:moveTo>
                  <a:lnTo>
                    <a:pt x="15423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" name="object 7"/>
            <p:cNvSpPr/>
            <p:nvPr/>
          </p:nvSpPr>
          <p:spPr>
            <a:xfrm>
              <a:off x="2301898" y="2171747"/>
              <a:ext cx="36830" cy="73025"/>
            </a:xfrm>
            <a:custGeom>
              <a:avLst/>
              <a:gdLst/>
              <a:ahLst/>
              <a:cxnLst/>
              <a:rect l="l" t="t" r="r" b="b"/>
              <a:pathLst>
                <a:path w="36830" h="73025">
                  <a:moveTo>
                    <a:pt x="0" y="0"/>
                  </a:moveTo>
                  <a:lnTo>
                    <a:pt x="36779" y="72628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2338677" y="2052684"/>
              <a:ext cx="40640" cy="191770"/>
            </a:xfrm>
            <a:custGeom>
              <a:avLst/>
              <a:gdLst/>
              <a:ahLst/>
              <a:cxnLst/>
              <a:rect l="l" t="t" r="r" b="b"/>
              <a:pathLst>
                <a:path w="40639" h="191769">
                  <a:moveTo>
                    <a:pt x="0" y="191690"/>
                  </a:moveTo>
                  <a:lnTo>
                    <a:pt x="4033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2379015" y="2052684"/>
              <a:ext cx="313055" cy="0"/>
            </a:xfrm>
            <a:custGeom>
              <a:avLst/>
              <a:gdLst/>
              <a:ahLst/>
              <a:cxnLst/>
              <a:rect l="l" t="t" r="r" b="b"/>
              <a:pathLst>
                <a:path w="313055" h="0">
                  <a:moveTo>
                    <a:pt x="0" y="0"/>
                  </a:moveTo>
                  <a:lnTo>
                    <a:pt x="31282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0" name="object 10"/>
            <p:cNvSpPr/>
            <p:nvPr/>
          </p:nvSpPr>
          <p:spPr>
            <a:xfrm>
              <a:off x="2285287" y="2049113"/>
              <a:ext cx="407034" cy="195580"/>
            </a:xfrm>
            <a:custGeom>
              <a:avLst/>
              <a:gdLst/>
              <a:ahLst/>
              <a:cxnLst/>
              <a:rect l="l" t="t" r="r" b="b"/>
              <a:pathLst>
                <a:path w="407035" h="195580">
                  <a:moveTo>
                    <a:pt x="57343" y="195262"/>
                  </a:moveTo>
                  <a:lnTo>
                    <a:pt x="49829" y="195262"/>
                  </a:lnTo>
                  <a:lnTo>
                    <a:pt x="12655" y="128190"/>
                  </a:lnTo>
                  <a:lnTo>
                    <a:pt x="2768" y="135334"/>
                  </a:lnTo>
                  <a:lnTo>
                    <a:pt x="0" y="130968"/>
                  </a:lnTo>
                  <a:lnTo>
                    <a:pt x="20960" y="117474"/>
                  </a:lnTo>
                  <a:lnTo>
                    <a:pt x="53389" y="178196"/>
                  </a:lnTo>
                  <a:lnTo>
                    <a:pt x="90959" y="0"/>
                  </a:lnTo>
                  <a:lnTo>
                    <a:pt x="406547" y="0"/>
                  </a:lnTo>
                  <a:lnTo>
                    <a:pt x="406547" y="7540"/>
                  </a:lnTo>
                  <a:lnTo>
                    <a:pt x="96495" y="7540"/>
                  </a:lnTo>
                  <a:lnTo>
                    <a:pt x="57343" y="19526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1" name="object 11"/>
          <p:cNvSpPr txBox="1"/>
          <p:nvPr/>
        </p:nvSpPr>
        <p:spPr>
          <a:xfrm>
            <a:off x="1696821" y="1997916"/>
            <a:ext cx="56388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443185" y="1947797"/>
            <a:ext cx="184150" cy="558800"/>
          </a:xfrm>
          <a:prstGeom prst="rect">
            <a:avLst/>
          </a:prstGeom>
        </p:spPr>
        <p:txBody>
          <a:bodyPr wrap="square" lIns="0" tIns="11176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880"/>
              </a:spcBef>
            </a:pPr>
            <a:r>
              <a:rPr dirty="0" sz="1100" b="1">
                <a:latin typeface="Times New Roman"/>
                <a:cs typeface="Times New Roman"/>
              </a:rPr>
              <a:t>(a)</a:t>
            </a:r>
            <a:endParaRPr sz="11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775"/>
              </a:spcBef>
            </a:pPr>
            <a:r>
              <a:rPr dirty="0" sz="1100" b="1">
                <a:latin typeface="Times New Roman"/>
                <a:cs typeface="Times New Roman"/>
              </a:rPr>
              <a:t>(</a:t>
            </a:r>
            <a:r>
              <a:rPr dirty="0" sz="1100" spc="-5" b="1">
                <a:latin typeface="Times New Roman"/>
                <a:cs typeface="Times New Roman"/>
              </a:rPr>
              <a:t>b)</a:t>
            </a:r>
            <a:endParaRPr sz="1100">
              <a:latin typeface="Times New Roman"/>
              <a:cs typeface="Times New Roman"/>
            </a:endParaRPr>
          </a:p>
        </p:txBody>
      </p:sp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294396" y="2315814"/>
            <a:ext cx="183562" cy="164306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622751" y="2315814"/>
            <a:ext cx="193057" cy="195262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1705797" y="2264616"/>
            <a:ext cx="563880" cy="265430"/>
          </a:xfrm>
          <a:prstGeom prst="rect">
            <a:avLst/>
          </a:prstGeom>
        </p:spPr>
        <p:txBody>
          <a:bodyPr wrap="square" lIns="0" tIns="1524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20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-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392839" y="1950210"/>
            <a:ext cx="424815" cy="558800"/>
          </a:xfrm>
          <a:prstGeom prst="rect">
            <a:avLst/>
          </a:prstGeom>
        </p:spPr>
        <p:txBody>
          <a:bodyPr wrap="square" lIns="0" tIns="9652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760"/>
              </a:spcBef>
            </a:pP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-85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 spc="30">
                <a:latin typeface="Times New Roman"/>
                <a:cs typeface="Times New Roman"/>
              </a:rPr>
              <a:t> 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  <a:p>
            <a:pPr marL="8890">
              <a:lnSpc>
                <a:spcPct val="100000"/>
              </a:lnSpc>
              <a:spcBef>
                <a:spcPts val="660"/>
              </a:spcBef>
              <a:tabLst>
                <a:tab pos="344170" algn="l"/>
              </a:tabLst>
            </a:pPr>
            <a:r>
              <a:rPr dirty="0" sz="1200" spc="-5" i="1">
                <a:latin typeface="Times New Roman"/>
                <a:cs typeface="Times New Roman"/>
              </a:rPr>
              <a:t>x</a:t>
            </a:r>
            <a:r>
              <a:rPr dirty="0" sz="1200" spc="10" i="1">
                <a:latin typeface="Times New Roman"/>
                <a:cs typeface="Times New Roman"/>
              </a:rPr>
              <a:t> </a:t>
            </a:r>
            <a:r>
              <a:rPr dirty="0" sz="1200" spc="-5">
                <a:latin typeface="Symbol"/>
                <a:cs typeface="Symbol"/>
              </a:rPr>
              <a:t>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-5" i="1">
                <a:latin typeface="Times New Roman"/>
                <a:cs typeface="Times New Roman"/>
              </a:rPr>
              <a:t>y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960609" y="2404748"/>
            <a:ext cx="5714365" cy="1351915"/>
          </a:xfrm>
          <a:prstGeom prst="rect">
            <a:avLst/>
          </a:prstGeom>
        </p:spPr>
        <p:txBody>
          <a:bodyPr wrap="square" lIns="0" tIns="90805" rIns="0" bIns="0" rtlCol="0" vert="horz">
            <a:spAutoFit/>
          </a:bodyPr>
          <a:lstStyle/>
          <a:p>
            <a:pPr marL="482600">
              <a:lnSpc>
                <a:spcPct val="100000"/>
              </a:lnSpc>
              <a:spcBef>
                <a:spcPts val="715"/>
              </a:spcBef>
            </a:pPr>
            <a:r>
              <a:rPr dirty="0" sz="1100" b="1">
                <a:latin typeface="Times New Roman"/>
                <a:cs typeface="Times New Roman"/>
              </a:rPr>
              <a:t>(c)</a:t>
            </a:r>
            <a:r>
              <a:rPr dirty="0" sz="1100" b="1">
                <a:latin typeface="Times New Roman"/>
                <a:cs typeface="Times New Roman"/>
              </a:rPr>
              <a:t>  </a:t>
            </a:r>
            <a:r>
              <a:rPr dirty="0" sz="1100" spc="-120" b="1">
                <a:latin typeface="Times New Roman"/>
                <a:cs typeface="Times New Roman"/>
              </a:rPr>
              <a:t> </a:t>
            </a:r>
            <a:r>
              <a:rPr dirty="0" sz="1150" spc="10" i="1">
                <a:latin typeface="Times New Roman"/>
                <a:cs typeface="Times New Roman"/>
              </a:rPr>
              <a:t>f</a:t>
            </a:r>
            <a:r>
              <a:rPr dirty="0" sz="1150" spc="11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</a:t>
            </a:r>
            <a:r>
              <a:rPr dirty="0" baseline="-3584" sz="2325" spc="-345">
                <a:latin typeface="Times New Roman"/>
                <a:cs typeface="Times New Roman"/>
              </a:rPr>
              <a:t> </a:t>
            </a:r>
            <a:r>
              <a:rPr dirty="0" sz="1150" spc="30" i="1">
                <a:latin typeface="Times New Roman"/>
                <a:cs typeface="Times New Roman"/>
              </a:rPr>
              <a:t>x</a:t>
            </a:r>
            <a:r>
              <a:rPr dirty="0" sz="1150" spc="10">
                <a:latin typeface="Times New Roman"/>
                <a:cs typeface="Times New Roman"/>
              </a:rPr>
              <a:t>,</a:t>
            </a:r>
            <a:r>
              <a:rPr dirty="0" sz="1150" spc="-2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180" i="1">
                <a:latin typeface="Times New Roman"/>
                <a:cs typeface="Times New Roman"/>
              </a:rPr>
              <a:t> </a:t>
            </a:r>
            <a:r>
              <a:rPr dirty="0" baseline="-3584" sz="2325" spc="-187">
                <a:latin typeface="Symbol"/>
                <a:cs typeface="Symbol"/>
              </a:rPr>
              <a:t></a:t>
            </a:r>
            <a:r>
              <a:rPr dirty="0" baseline="-3584" sz="2325" spc="-18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-5">
                <a:latin typeface="Times New Roman"/>
                <a:cs typeface="Times New Roman"/>
              </a:rPr>
              <a:t>l</a:t>
            </a:r>
            <a:r>
              <a:rPr dirty="0" sz="1150" spc="25">
                <a:latin typeface="Times New Roman"/>
                <a:cs typeface="Times New Roman"/>
              </a:rPr>
              <a:t>n</a:t>
            </a:r>
            <a:r>
              <a:rPr dirty="0" sz="1150" spc="-120">
                <a:latin typeface="Times New Roman"/>
                <a:cs typeface="Times New Roman"/>
              </a:rPr>
              <a:t> </a:t>
            </a:r>
            <a:r>
              <a:rPr dirty="0" baseline="-4504" sz="2775" spc="-247">
                <a:latin typeface="Symbol"/>
                <a:cs typeface="Symbol"/>
              </a:rPr>
              <a:t></a:t>
            </a:r>
            <a:r>
              <a:rPr dirty="0" sz="1150" spc="25">
                <a:latin typeface="Times New Roman"/>
                <a:cs typeface="Times New Roman"/>
              </a:rPr>
              <a:t>9</a:t>
            </a:r>
            <a:r>
              <a:rPr dirty="0" sz="1150" spc="-10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>
                <a:latin typeface="Times New Roman"/>
                <a:cs typeface="Times New Roman"/>
              </a:rPr>
              <a:t> </a:t>
            </a:r>
            <a:r>
              <a:rPr dirty="0" baseline="47008" sz="975" spc="-7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12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9</a:t>
            </a:r>
            <a:r>
              <a:rPr dirty="0" sz="1150" spc="-160">
                <a:latin typeface="Times New Roman"/>
                <a:cs typeface="Times New Roman"/>
              </a:rPr>
              <a:t> 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r>
              <a:rPr dirty="0" baseline="47008" sz="975" spc="44">
                <a:latin typeface="Times New Roman"/>
                <a:cs typeface="Times New Roman"/>
              </a:rPr>
              <a:t> </a:t>
            </a:r>
            <a:r>
              <a:rPr dirty="0" baseline="-4504" sz="2775" spc="-337">
                <a:latin typeface="Symbol"/>
                <a:cs typeface="Symbol"/>
              </a:rPr>
              <a:t></a:t>
            </a:r>
            <a:endParaRPr baseline="-4504" sz="2775">
              <a:latin typeface="Symbol"/>
              <a:cs typeface="Symbol"/>
            </a:endParaRPr>
          </a:p>
          <a:p>
            <a:pPr marL="25400">
              <a:lnSpc>
                <a:spcPct val="100000"/>
              </a:lnSpc>
              <a:spcBef>
                <a:spcPts val="355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25400" marR="30480">
              <a:lnSpc>
                <a:spcPct val="110000"/>
              </a:lnSpc>
            </a:pPr>
            <a:r>
              <a:rPr dirty="0" sz="1100" spc="-5" b="1">
                <a:latin typeface="Calibri"/>
                <a:cs typeface="Calibri"/>
              </a:rPr>
              <a:t>(a)</a:t>
            </a:r>
            <a:r>
              <a:rPr dirty="0" sz="1100" spc="10" b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know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can’t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square root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negative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number</a:t>
            </a:r>
            <a:r>
              <a:rPr dirty="0" sz="1100">
                <a:latin typeface="Calibri"/>
                <a:cs typeface="Calibri"/>
              </a:rPr>
              <a:t> so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means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must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require,</a:t>
            </a:r>
            <a:endParaRPr sz="1100">
              <a:latin typeface="Calibri"/>
              <a:cs typeface="Calibri"/>
            </a:endParaRPr>
          </a:p>
          <a:p>
            <a:pPr algn="ctr" marR="158115">
              <a:lnSpc>
                <a:spcPct val="100000"/>
              </a:lnSpc>
              <a:spcBef>
                <a:spcPts val="125"/>
              </a:spcBef>
            </a:pP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7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</a:t>
            </a:r>
            <a:r>
              <a:rPr dirty="0" sz="1150" spc="45">
                <a:latin typeface="Times New Roman"/>
                <a:cs typeface="Times New Roman"/>
              </a:rPr>
              <a:t> 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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200"/>
              </a:spcBef>
            </a:pP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a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sketch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graph</a:t>
            </a:r>
            <a:r>
              <a:rPr dirty="0" sz="1100">
                <a:latin typeface="Calibri"/>
                <a:cs typeface="Calibri"/>
              </a:rPr>
              <a:t> of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86027" y="6201103"/>
            <a:ext cx="5777865" cy="770890"/>
          </a:xfrm>
          <a:prstGeom prst="rect">
            <a:avLst/>
          </a:prstGeom>
        </p:spPr>
        <p:txBody>
          <a:bodyPr wrap="square" lIns="0" tIns="23495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85"/>
              </a:spcBef>
            </a:pPr>
            <a:r>
              <a:rPr dirty="0" sz="1100" spc="-5" b="1">
                <a:latin typeface="Calibri"/>
                <a:cs typeface="Calibri"/>
              </a:rPr>
              <a:t>(b)</a:t>
            </a:r>
            <a:r>
              <a:rPr dirty="0" sz="1100" spc="10" b="1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different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from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previous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we</a:t>
            </a:r>
            <a:r>
              <a:rPr dirty="0" sz="1100" spc="-5">
                <a:latin typeface="Calibri"/>
                <a:cs typeface="Calibri"/>
              </a:rPr>
              <a:t> must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that,</a:t>
            </a:r>
            <a:endParaRPr sz="1100">
              <a:latin typeface="Calibri"/>
              <a:cs typeface="Calibri"/>
            </a:endParaRPr>
          </a:p>
          <a:p>
            <a:pPr algn="ctr" marR="272415">
              <a:lnSpc>
                <a:spcPct val="100000"/>
              </a:lnSpc>
              <a:spcBef>
                <a:spcPts val="110"/>
              </a:spcBef>
              <a:tabLst>
                <a:tab pos="459105" algn="l"/>
                <a:tab pos="830580" algn="l"/>
              </a:tabLst>
            </a:pPr>
            <a:r>
              <a:rPr dirty="0" sz="1150" spc="20" i="1">
                <a:latin typeface="Times New Roman"/>
                <a:cs typeface="Times New Roman"/>
              </a:rPr>
              <a:t>x</a:t>
            </a:r>
            <a:r>
              <a:rPr dirty="0" sz="1150" spc="-1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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	</a:t>
            </a:r>
            <a:r>
              <a:rPr dirty="0" sz="1150" spc="20">
                <a:latin typeface="Times New Roman"/>
                <a:cs typeface="Times New Roman"/>
              </a:rPr>
              <a:t>and	</a:t>
            </a:r>
            <a:r>
              <a:rPr dirty="0" sz="1150" spc="20" i="1">
                <a:latin typeface="Times New Roman"/>
                <a:cs typeface="Times New Roman"/>
              </a:rPr>
              <a:t>y</a:t>
            </a:r>
            <a:r>
              <a:rPr dirty="0" sz="1150" spc="-25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</a:t>
            </a:r>
            <a:r>
              <a:rPr dirty="0" sz="1150" spc="-55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0</a:t>
            </a:r>
            <a:endParaRPr sz="1150">
              <a:latin typeface="Times New Roman"/>
              <a:cs typeface="Times New Roman"/>
            </a:endParaRPr>
          </a:p>
          <a:p>
            <a:pPr marR="5080">
              <a:lnSpc>
                <a:spcPct val="109100"/>
              </a:lnSpc>
              <a:spcBef>
                <a:spcPts val="90"/>
              </a:spcBef>
            </a:pP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>
                <a:latin typeface="Calibri"/>
                <a:cs typeface="Calibri"/>
              </a:rPr>
              <a:t> they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really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need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separate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inequalities.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 </a:t>
            </a:r>
            <a:r>
              <a:rPr dirty="0" sz="1100">
                <a:latin typeface="Calibri"/>
                <a:cs typeface="Calibri"/>
              </a:rPr>
              <a:t>one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 </a:t>
            </a:r>
            <a:r>
              <a:rPr dirty="0" sz="1100">
                <a:latin typeface="Calibri"/>
                <a:cs typeface="Calibri"/>
              </a:rPr>
              <a:t>each </a:t>
            </a:r>
            <a:r>
              <a:rPr dirty="0" sz="1100" spc="-5">
                <a:latin typeface="Calibri"/>
                <a:cs typeface="Calibri"/>
              </a:rPr>
              <a:t>square root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region.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914400" y="1834883"/>
            <a:ext cx="5943600" cy="5154295"/>
            <a:chOff x="914400" y="1834883"/>
            <a:chExt cx="5943600" cy="5154295"/>
          </a:xfrm>
        </p:grpSpPr>
        <p:sp>
          <p:nvSpPr>
            <p:cNvPr id="20" name="object 20"/>
            <p:cNvSpPr/>
            <p:nvPr/>
          </p:nvSpPr>
          <p:spPr>
            <a:xfrm>
              <a:off x="914400" y="1834882"/>
              <a:ext cx="5943600" cy="5154295"/>
            </a:xfrm>
            <a:custGeom>
              <a:avLst/>
              <a:gdLst/>
              <a:ahLst/>
              <a:cxnLst/>
              <a:rect l="l" t="t" r="r" b="b"/>
              <a:pathLst>
                <a:path w="5943600" h="5154295">
                  <a:moveTo>
                    <a:pt x="5943600" y="6121"/>
                  </a:moveTo>
                  <a:lnTo>
                    <a:pt x="5937504" y="6121"/>
                  </a:lnTo>
                  <a:lnTo>
                    <a:pt x="5937504" y="5148072"/>
                  </a:lnTo>
                  <a:lnTo>
                    <a:pt x="6096" y="5148072"/>
                  </a:lnTo>
                  <a:lnTo>
                    <a:pt x="6096" y="6121"/>
                  </a:lnTo>
                  <a:lnTo>
                    <a:pt x="0" y="6121"/>
                  </a:lnTo>
                  <a:lnTo>
                    <a:pt x="0" y="5148072"/>
                  </a:lnTo>
                  <a:lnTo>
                    <a:pt x="0" y="5154180"/>
                  </a:lnTo>
                  <a:lnTo>
                    <a:pt x="6096" y="5154180"/>
                  </a:lnTo>
                  <a:lnTo>
                    <a:pt x="5937504" y="5154180"/>
                  </a:lnTo>
                  <a:lnTo>
                    <a:pt x="5943600" y="5154180"/>
                  </a:lnTo>
                  <a:lnTo>
                    <a:pt x="5943600" y="5148084"/>
                  </a:lnTo>
                  <a:lnTo>
                    <a:pt x="5943600" y="6121"/>
                  </a:lnTo>
                  <a:close/>
                </a:path>
                <a:path w="5943600" h="5154295">
                  <a:moveTo>
                    <a:pt x="5943600" y="0"/>
                  </a:moveTo>
                  <a:lnTo>
                    <a:pt x="5937516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108"/>
                  </a:lnTo>
                  <a:lnTo>
                    <a:pt x="6096" y="6108"/>
                  </a:lnTo>
                  <a:lnTo>
                    <a:pt x="5937504" y="6108"/>
                  </a:lnTo>
                  <a:lnTo>
                    <a:pt x="5943600" y="6108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21" name="object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71700" y="3823664"/>
              <a:ext cx="3419471" cy="215263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52855" y="8725801"/>
            <a:ext cx="5693410" cy="370840"/>
          </a:xfrm>
          <a:custGeom>
            <a:avLst/>
            <a:gdLst/>
            <a:ahLst/>
            <a:cxnLst/>
            <a:rect l="l" t="t" r="r" b="b"/>
            <a:pathLst>
              <a:path w="5693409" h="370840">
                <a:moveTo>
                  <a:pt x="5692838" y="93802"/>
                </a:moveTo>
                <a:lnTo>
                  <a:pt x="5684545" y="41744"/>
                </a:lnTo>
                <a:lnTo>
                  <a:pt x="5659679" y="0"/>
                </a:lnTo>
                <a:lnTo>
                  <a:pt x="238861" y="0"/>
                </a:lnTo>
                <a:lnTo>
                  <a:pt x="213995" y="41744"/>
                </a:lnTo>
                <a:lnTo>
                  <a:pt x="205701" y="93802"/>
                </a:lnTo>
                <a:lnTo>
                  <a:pt x="213995" y="145846"/>
                </a:lnTo>
                <a:lnTo>
                  <a:pt x="236067" y="182905"/>
                </a:lnTo>
                <a:lnTo>
                  <a:pt x="33159" y="182905"/>
                </a:lnTo>
                <a:lnTo>
                  <a:pt x="8293" y="224663"/>
                </a:lnTo>
                <a:lnTo>
                  <a:pt x="0" y="276707"/>
                </a:lnTo>
                <a:lnTo>
                  <a:pt x="8293" y="328764"/>
                </a:lnTo>
                <a:lnTo>
                  <a:pt x="33159" y="370509"/>
                </a:lnTo>
                <a:lnTo>
                  <a:pt x="1267955" y="370509"/>
                </a:lnTo>
                <a:lnTo>
                  <a:pt x="1292834" y="328764"/>
                </a:lnTo>
                <a:lnTo>
                  <a:pt x="1301127" y="276707"/>
                </a:lnTo>
                <a:lnTo>
                  <a:pt x="1292834" y="224663"/>
                </a:lnTo>
                <a:lnTo>
                  <a:pt x="1270736" y="187591"/>
                </a:lnTo>
                <a:lnTo>
                  <a:pt x="5659679" y="187591"/>
                </a:lnTo>
                <a:lnTo>
                  <a:pt x="5684545" y="145846"/>
                </a:lnTo>
                <a:lnTo>
                  <a:pt x="5692838" y="9380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952865" y="8128389"/>
            <a:ext cx="4354830" cy="187960"/>
          </a:xfrm>
          <a:custGeom>
            <a:avLst/>
            <a:gdLst/>
            <a:ahLst/>
            <a:cxnLst/>
            <a:rect l="l" t="t" r="r" b="b"/>
            <a:pathLst>
              <a:path w="4354830" h="187959">
                <a:moveTo>
                  <a:pt x="4321298" y="-6"/>
                </a:moveTo>
                <a:lnTo>
                  <a:pt x="33162" y="-6"/>
                </a:lnTo>
                <a:lnTo>
                  <a:pt x="8290" y="41743"/>
                </a:lnTo>
                <a:lnTo>
                  <a:pt x="0" y="93795"/>
                </a:lnTo>
                <a:lnTo>
                  <a:pt x="8290" y="145846"/>
                </a:lnTo>
                <a:lnTo>
                  <a:pt x="33162" y="187595"/>
                </a:lnTo>
                <a:lnTo>
                  <a:pt x="4321298" y="187595"/>
                </a:lnTo>
                <a:lnTo>
                  <a:pt x="4346169" y="145846"/>
                </a:lnTo>
                <a:lnTo>
                  <a:pt x="4354460" y="93795"/>
                </a:lnTo>
                <a:lnTo>
                  <a:pt x="4346169" y="41743"/>
                </a:lnTo>
                <a:lnTo>
                  <a:pt x="4321298" y="-6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914400" y="914400"/>
          <a:ext cx="6546215" cy="55657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987290"/>
                <a:gridCol w="949960"/>
                <a:gridCol w="599440"/>
              </a:tblGrid>
              <a:tr h="3614674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400">
                        <a:latin typeface="Times New Roman"/>
                        <a:cs typeface="Times New Roman"/>
                      </a:endParaRPr>
                    </a:p>
                    <a:p>
                      <a:pPr marL="67945" marR="671195">
                        <a:lnSpc>
                          <a:spcPct val="110000"/>
                        </a:lnSpc>
                      </a:pPr>
                      <a:r>
                        <a:rPr dirty="0" sz="1100" spc="-5" b="1">
                          <a:latin typeface="Calibri"/>
                          <a:cs typeface="Calibri"/>
                        </a:rPr>
                        <a:t>(c)</a:t>
                      </a:r>
                      <a:r>
                        <a:rPr dirty="0" sz="1100" spc="5" b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In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this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final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part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we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10">
                          <a:latin typeface="Calibri"/>
                          <a:cs typeface="Calibri"/>
                        </a:rPr>
                        <a:t>know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that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we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 can’t take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the</a:t>
                      </a:r>
                      <a:r>
                        <a:rPr dirty="0" sz="11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logarithm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 of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a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negative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number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or</a:t>
                      </a:r>
                      <a:r>
                        <a:rPr dirty="0" sz="11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zero. </a:t>
                      </a:r>
                      <a:r>
                        <a:rPr dirty="0" sz="1100" spc="-229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Therefore,</a:t>
                      </a:r>
                      <a:r>
                        <a:rPr dirty="0" sz="11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we</a:t>
                      </a:r>
                      <a:r>
                        <a:rPr dirty="0" sz="11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need</a:t>
                      </a:r>
                      <a:r>
                        <a:rPr dirty="0" sz="11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to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 require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that,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algn="ctr" marR="234950">
                        <a:lnSpc>
                          <a:spcPts val="990"/>
                        </a:lnSpc>
                        <a:spcBef>
                          <a:spcPts val="545"/>
                        </a:spcBef>
                        <a:tabLst>
                          <a:tab pos="360045" algn="l"/>
                          <a:tab pos="1647189" algn="l"/>
                          <a:tab pos="2023110" algn="l"/>
                        </a:tabLst>
                      </a:pPr>
                      <a:r>
                        <a:rPr dirty="0" sz="700" spc="-5">
                          <a:latin typeface="Times New Roman"/>
                          <a:cs typeface="Times New Roman"/>
                        </a:rPr>
                        <a:t>2	2	</a:t>
                      </a:r>
                      <a:r>
                        <a:rPr dirty="0" baseline="9259" sz="1800" spc="37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59523" sz="1050" spc="37">
                          <a:latin typeface="Times New Roman"/>
                          <a:cs typeface="Times New Roman"/>
                        </a:rPr>
                        <a:t>2	</a:t>
                      </a:r>
                      <a:r>
                        <a:rPr dirty="0" sz="700" spc="-5">
                          <a:latin typeface="Times New Roman"/>
                          <a:cs typeface="Times New Roman"/>
                        </a:rPr>
                        <a:t>2</a:t>
                      </a:r>
                      <a:endParaRPr sz="700">
                        <a:latin typeface="Times New Roman"/>
                        <a:cs typeface="Times New Roman"/>
                      </a:endParaRPr>
                    </a:p>
                    <a:p>
                      <a:pPr algn="ctr" marR="300355">
                        <a:lnSpc>
                          <a:spcPts val="740"/>
                        </a:lnSpc>
                        <a:tabLst>
                          <a:tab pos="1384300" algn="l"/>
                          <a:tab pos="2111375" algn="l"/>
                        </a:tabLst>
                      </a:pPr>
                      <a:r>
                        <a:rPr dirty="0" sz="1200">
                          <a:latin typeface="Times New Roman"/>
                          <a:cs typeface="Times New Roman"/>
                        </a:rPr>
                        <a:t>9</a:t>
                      </a:r>
                      <a:r>
                        <a:rPr dirty="0" sz="1200" spc="-11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 spc="-4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12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</a:t>
                      </a:r>
                      <a:r>
                        <a:rPr dirty="0" sz="1200" spc="-13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9</a:t>
                      </a:r>
                      <a:r>
                        <a:rPr dirty="0" sz="1200" spc="-17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z="1200" spc="-8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</a:t>
                      </a:r>
                      <a:r>
                        <a:rPr dirty="0" sz="1200" spc="-4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0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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200" spc="3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sz="1200" i="1">
                          <a:latin typeface="Times New Roman"/>
                          <a:cs typeface="Times New Roman"/>
                        </a:rPr>
                        <a:t>  </a:t>
                      </a:r>
                      <a:r>
                        <a:rPr dirty="0" sz="1200" spc="-10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Symbol"/>
                          <a:cs typeface="Symbol"/>
                        </a:rPr>
                        <a:t></a:t>
                      </a:r>
                      <a:r>
                        <a:rPr dirty="0" sz="1200" spc="-15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>
                          <a:latin typeface="Times New Roman"/>
                          <a:cs typeface="Times New Roman"/>
                        </a:rPr>
                        <a:t>1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 marL="1108710">
                        <a:lnSpc>
                          <a:spcPts val="1170"/>
                        </a:lnSpc>
                      </a:pPr>
                      <a:r>
                        <a:rPr dirty="0" sz="1200">
                          <a:latin typeface="Times New Roman"/>
                          <a:cs typeface="Times New Roman"/>
                        </a:rPr>
                        <a:t>9</a:t>
                      </a:r>
                      <a:endParaRPr sz="1200">
                        <a:latin typeface="Times New Roman"/>
                        <a:cs typeface="Times New Roman"/>
                      </a:endParaRPr>
                    </a:p>
                    <a:p>
                      <a:pPr algn="ctr" marR="229235">
                        <a:lnSpc>
                          <a:spcPts val="1300"/>
                        </a:lnSpc>
                      </a:pPr>
                      <a:r>
                        <a:rPr dirty="0" sz="1100" spc="-5">
                          <a:latin typeface="Calibri"/>
                          <a:cs typeface="Calibri"/>
                        </a:rPr>
                        <a:t>and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 upon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rearranging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we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see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that</a:t>
                      </a:r>
                      <a:r>
                        <a:rPr dirty="0" sz="1100" spc="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we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need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to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stay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interior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 to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an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ellipse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for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 this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function.</a:t>
                      </a:r>
                      <a:r>
                        <a:rPr dirty="0" sz="1100" spc="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Here</a:t>
                      </a:r>
                      <a:r>
                        <a:rPr dirty="0" sz="1100" spc="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is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a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</a:tr>
              <a:tr h="1422400">
                <a:tc>
                  <a:txBody>
                    <a:bodyPr/>
                    <a:lstStyle/>
                    <a:p>
                      <a:pPr marL="67945">
                        <a:lnSpc>
                          <a:spcPts val="1230"/>
                        </a:lnSpc>
                      </a:pPr>
                      <a:r>
                        <a:rPr dirty="0" sz="1100">
                          <a:latin typeface="Calibri"/>
                          <a:cs typeface="Calibri"/>
                        </a:rPr>
                        <a:t>sketch</a:t>
                      </a:r>
                      <a:r>
                        <a:rPr dirty="0" sz="11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of</a:t>
                      </a:r>
                      <a:r>
                        <a:rPr dirty="0" sz="11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this</a:t>
                      </a:r>
                      <a:r>
                        <a:rPr dirty="0" sz="11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region.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</a:tr>
              <a:tr h="522477">
                <a:tc grid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</a:tr>
            </a:tbl>
          </a:graphicData>
        </a:graphic>
      </p:graphicFrame>
      <p:sp>
        <p:nvSpPr>
          <p:cNvPr id="5" name="object 5"/>
          <p:cNvSpPr/>
          <p:nvPr/>
        </p:nvSpPr>
        <p:spPr>
          <a:xfrm>
            <a:off x="2907877" y="4332142"/>
            <a:ext cx="2145030" cy="187960"/>
          </a:xfrm>
          <a:custGeom>
            <a:avLst/>
            <a:gdLst/>
            <a:ahLst/>
            <a:cxnLst/>
            <a:rect l="l" t="t" r="r" b="b"/>
            <a:pathLst>
              <a:path w="2145029" h="187960">
                <a:moveTo>
                  <a:pt x="2111269" y="0"/>
                </a:moveTo>
                <a:lnTo>
                  <a:pt x="33163" y="0"/>
                </a:lnTo>
                <a:lnTo>
                  <a:pt x="8290" y="41746"/>
                </a:lnTo>
                <a:lnTo>
                  <a:pt x="0" y="93795"/>
                </a:lnTo>
                <a:lnTo>
                  <a:pt x="8290" y="145843"/>
                </a:lnTo>
                <a:lnTo>
                  <a:pt x="33163" y="187590"/>
                </a:lnTo>
                <a:lnTo>
                  <a:pt x="2111269" y="187590"/>
                </a:lnTo>
                <a:lnTo>
                  <a:pt x="2136141" y="145843"/>
                </a:lnTo>
                <a:lnTo>
                  <a:pt x="2144432" y="93795"/>
                </a:lnTo>
                <a:lnTo>
                  <a:pt x="2136141" y="41746"/>
                </a:lnTo>
                <a:lnTo>
                  <a:pt x="2111269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6" name="object 6"/>
          <p:cNvSpPr/>
          <p:nvPr/>
        </p:nvSpPr>
        <p:spPr>
          <a:xfrm>
            <a:off x="2863493" y="3545660"/>
            <a:ext cx="3309620" cy="187960"/>
          </a:xfrm>
          <a:custGeom>
            <a:avLst/>
            <a:gdLst/>
            <a:ahLst/>
            <a:cxnLst/>
            <a:rect l="l" t="t" r="r" b="b"/>
            <a:pathLst>
              <a:path w="3309620" h="187960">
                <a:moveTo>
                  <a:pt x="3276386" y="0"/>
                </a:moveTo>
                <a:lnTo>
                  <a:pt x="33163" y="0"/>
                </a:lnTo>
                <a:lnTo>
                  <a:pt x="8290" y="41746"/>
                </a:lnTo>
                <a:lnTo>
                  <a:pt x="0" y="93795"/>
                </a:lnTo>
                <a:lnTo>
                  <a:pt x="8290" y="145843"/>
                </a:lnTo>
                <a:lnTo>
                  <a:pt x="33163" y="187589"/>
                </a:lnTo>
                <a:lnTo>
                  <a:pt x="3276386" y="187589"/>
                </a:lnTo>
                <a:lnTo>
                  <a:pt x="3301258" y="145843"/>
                </a:lnTo>
                <a:lnTo>
                  <a:pt x="3309549" y="93795"/>
                </a:lnTo>
                <a:lnTo>
                  <a:pt x="3301258" y="41746"/>
                </a:lnTo>
                <a:lnTo>
                  <a:pt x="3276386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7" name="object 7"/>
          <p:cNvSpPr/>
          <p:nvPr/>
        </p:nvSpPr>
        <p:spPr>
          <a:xfrm>
            <a:off x="4362078" y="4153660"/>
            <a:ext cx="158115" cy="0"/>
          </a:xfrm>
          <a:custGeom>
            <a:avLst/>
            <a:gdLst/>
            <a:ahLst/>
            <a:cxnLst/>
            <a:rect l="l" t="t" r="r" b="b"/>
            <a:pathLst>
              <a:path w="158114" h="0">
                <a:moveTo>
                  <a:pt x="0" y="0"/>
                </a:moveTo>
                <a:lnTo>
                  <a:pt x="157673" y="0"/>
                </a:lnTo>
              </a:path>
            </a:pathLst>
          </a:custGeom>
          <a:ln w="7540">
            <a:solidFill>
              <a:srgbClr val="000000"/>
            </a:solidFill>
          </a:ln>
        </p:spPr>
        <p:txBody>
          <a:bodyPr wrap="square" lIns="0" tIns="0" rIns="0" bIns="0" rtlCol="0"/>
          <a:lstStyle/>
          <a:p/>
        </p:txBody>
      </p:sp>
      <p:sp>
        <p:nvSpPr>
          <p:cNvPr id="8" name="object 8"/>
          <p:cNvSpPr txBox="1"/>
          <p:nvPr/>
        </p:nvSpPr>
        <p:spPr>
          <a:xfrm>
            <a:off x="901700" y="6565537"/>
            <a:ext cx="5863590" cy="543560"/>
          </a:xfrm>
          <a:prstGeom prst="rect">
            <a:avLst/>
          </a:prstGeom>
        </p:spPr>
        <p:txBody>
          <a:bodyPr wrap="square" lIns="0" tIns="31114" rIns="0" bIns="0" rtlCol="0" vert="horz">
            <a:spAutoFit/>
          </a:bodyPr>
          <a:lstStyle/>
          <a:p>
            <a:pPr marL="12700" marR="5080" indent="-635">
              <a:lnSpc>
                <a:spcPct val="118100"/>
              </a:lnSpc>
              <a:spcBef>
                <a:spcPts val="244"/>
              </a:spcBef>
            </a:pPr>
            <a:r>
              <a:rPr dirty="0" baseline="5050" sz="1650">
                <a:latin typeface="Calibri"/>
                <a:cs typeface="Calibri"/>
              </a:rPr>
              <a:t>Note </a:t>
            </a:r>
            <a:r>
              <a:rPr dirty="0" baseline="5050" sz="1650" spc="-7">
                <a:latin typeface="Calibri"/>
                <a:cs typeface="Calibri"/>
              </a:rPr>
              <a:t>that domains </a:t>
            </a:r>
            <a:r>
              <a:rPr dirty="0" baseline="5050" sz="1650">
                <a:latin typeface="Calibri"/>
                <a:cs typeface="Calibri"/>
              </a:rPr>
              <a:t>of </a:t>
            </a:r>
            <a:r>
              <a:rPr dirty="0" baseline="5050" sz="1650" spc="-7">
                <a:latin typeface="Calibri"/>
                <a:cs typeface="Calibri"/>
              </a:rPr>
              <a:t>functions </a:t>
            </a:r>
            <a:r>
              <a:rPr dirty="0" baseline="5050" sz="1650">
                <a:latin typeface="Calibri"/>
                <a:cs typeface="Calibri"/>
              </a:rPr>
              <a:t>of </a:t>
            </a:r>
            <a:r>
              <a:rPr dirty="0" baseline="5050" sz="1650" spc="-7">
                <a:latin typeface="Calibri"/>
                <a:cs typeface="Calibri"/>
              </a:rPr>
              <a:t>three variables,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w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7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1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 </a:t>
            </a:r>
            <a:r>
              <a:rPr dirty="0" baseline="4629" sz="1800" spc="15" i="1">
                <a:latin typeface="Times New Roman"/>
                <a:cs typeface="Times New Roman"/>
              </a:rPr>
              <a:t>y</a:t>
            </a:r>
            <a:r>
              <a:rPr dirty="0" baseline="4629" sz="1800" spc="15">
                <a:latin typeface="Times New Roman"/>
                <a:cs typeface="Times New Roman"/>
              </a:rPr>
              <a:t>, </a:t>
            </a:r>
            <a:r>
              <a:rPr dirty="0" baseline="4629" sz="1800" spc="-7" i="1">
                <a:latin typeface="Times New Roman"/>
                <a:cs typeface="Times New Roman"/>
              </a:rPr>
              <a:t>z </a:t>
            </a:r>
            <a:r>
              <a:rPr dirty="0" sz="1600" spc="-5">
                <a:latin typeface="Symbol"/>
                <a:cs typeface="Symbol"/>
              </a:rPr>
              <a:t></a:t>
            </a:r>
            <a:r>
              <a:rPr dirty="0" baseline="5050" sz="1650" spc="-7">
                <a:latin typeface="Calibri"/>
                <a:cs typeface="Calibri"/>
              </a:rPr>
              <a:t>, will be regions in three dimensional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space.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3548348" y="7687760"/>
            <a:ext cx="1104900" cy="234950"/>
            <a:chOff x="3548348" y="7687760"/>
            <a:chExt cx="1104900" cy="234950"/>
          </a:xfrm>
        </p:grpSpPr>
        <p:sp>
          <p:nvSpPr>
            <p:cNvPr id="10" name="object 10"/>
            <p:cNvSpPr/>
            <p:nvPr/>
          </p:nvSpPr>
          <p:spPr>
            <a:xfrm>
              <a:off x="3561445" y="7843452"/>
              <a:ext cx="15875" cy="11430"/>
            </a:xfrm>
            <a:custGeom>
              <a:avLst/>
              <a:gdLst/>
              <a:ahLst/>
              <a:cxnLst/>
              <a:rect l="l" t="t" r="r" b="b"/>
              <a:pathLst>
                <a:path w="15875" h="11429">
                  <a:moveTo>
                    <a:pt x="0" y="11416"/>
                  </a:moveTo>
                  <a:lnTo>
                    <a:pt x="1547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1" name="object 11"/>
            <p:cNvSpPr/>
            <p:nvPr/>
          </p:nvSpPr>
          <p:spPr>
            <a:xfrm>
              <a:off x="3576923" y="7843452"/>
              <a:ext cx="37465" cy="79375"/>
            </a:xfrm>
            <a:custGeom>
              <a:avLst/>
              <a:gdLst/>
              <a:ahLst/>
              <a:cxnLst/>
              <a:rect l="l" t="t" r="r" b="b"/>
              <a:pathLst>
                <a:path w="37464" h="79375">
                  <a:moveTo>
                    <a:pt x="0" y="0"/>
                  </a:moveTo>
                  <a:lnTo>
                    <a:pt x="36909" y="7912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3613832" y="7713939"/>
              <a:ext cx="40640" cy="208915"/>
            </a:xfrm>
            <a:custGeom>
              <a:avLst/>
              <a:gdLst/>
              <a:ahLst/>
              <a:cxnLst/>
              <a:rect l="l" t="t" r="r" b="b"/>
              <a:pathLst>
                <a:path w="40639" h="208915">
                  <a:moveTo>
                    <a:pt x="0" y="208637"/>
                  </a:moveTo>
                  <a:lnTo>
                    <a:pt x="4048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3654313" y="7713939"/>
              <a:ext cx="986790" cy="0"/>
            </a:xfrm>
            <a:custGeom>
              <a:avLst/>
              <a:gdLst/>
              <a:ahLst/>
              <a:cxnLst/>
              <a:rect l="l" t="t" r="r" b="b"/>
              <a:pathLst>
                <a:path w="986789" h="0">
                  <a:moveTo>
                    <a:pt x="0" y="0"/>
                  </a:moveTo>
                  <a:lnTo>
                    <a:pt x="986631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14" name="object 14"/>
            <p:cNvSpPr/>
            <p:nvPr/>
          </p:nvSpPr>
          <p:spPr>
            <a:xfrm>
              <a:off x="3560253" y="7710396"/>
              <a:ext cx="1080770" cy="212725"/>
            </a:xfrm>
            <a:custGeom>
              <a:avLst/>
              <a:gdLst/>
              <a:ahLst/>
              <a:cxnLst/>
              <a:rect l="l" t="t" r="r" b="b"/>
              <a:pathLst>
                <a:path w="1080770" h="212725">
                  <a:moveTo>
                    <a:pt x="57546" y="212179"/>
                  </a:moveTo>
                  <a:lnTo>
                    <a:pt x="50006" y="212179"/>
                  </a:lnTo>
                  <a:lnTo>
                    <a:pt x="12700" y="138566"/>
                  </a:lnTo>
                  <a:lnTo>
                    <a:pt x="2778" y="146439"/>
                  </a:lnTo>
                  <a:lnTo>
                    <a:pt x="0" y="142502"/>
                  </a:lnTo>
                  <a:lnTo>
                    <a:pt x="21034" y="127544"/>
                  </a:lnTo>
                  <a:lnTo>
                    <a:pt x="53578" y="193677"/>
                  </a:lnTo>
                  <a:lnTo>
                    <a:pt x="91281" y="0"/>
                  </a:lnTo>
                  <a:lnTo>
                    <a:pt x="1080690" y="0"/>
                  </a:lnTo>
                  <a:lnTo>
                    <a:pt x="1080690" y="7479"/>
                  </a:lnTo>
                  <a:lnTo>
                    <a:pt x="97234" y="7479"/>
                  </a:lnTo>
                  <a:lnTo>
                    <a:pt x="57546" y="21217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5" name="object 15"/>
            <p:cNvSpPr/>
            <p:nvPr/>
          </p:nvSpPr>
          <p:spPr>
            <a:xfrm>
              <a:off x="3548348" y="7691500"/>
              <a:ext cx="1104900" cy="0"/>
            </a:xfrm>
            <a:custGeom>
              <a:avLst/>
              <a:gdLst/>
              <a:ahLst/>
              <a:cxnLst/>
              <a:rect l="l" t="t" r="r" b="b"/>
              <a:pathLst>
                <a:path w="1104900" h="0">
                  <a:moveTo>
                    <a:pt x="0" y="0"/>
                  </a:moveTo>
                  <a:lnTo>
                    <a:pt x="1104503" y="0"/>
                  </a:lnTo>
                </a:path>
              </a:pathLst>
            </a:custGeom>
            <a:ln w="747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6" name="object 16"/>
          <p:cNvSpPr txBox="1"/>
          <p:nvPr/>
        </p:nvSpPr>
        <p:spPr>
          <a:xfrm>
            <a:off x="986027" y="7285735"/>
            <a:ext cx="3525520" cy="39179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dirty="0" sz="1200" spc="-5" b="1" i="1">
                <a:latin typeface="Times New Roman"/>
                <a:cs typeface="Times New Roman"/>
              </a:rPr>
              <a:t>Example</a:t>
            </a:r>
            <a:r>
              <a:rPr dirty="0" sz="1200" b="1" i="1">
                <a:latin typeface="Times New Roman"/>
                <a:cs typeface="Times New Roman"/>
              </a:rPr>
              <a:t> 2</a:t>
            </a:r>
            <a:r>
              <a:rPr dirty="0" sz="1200" spc="335" b="1" i="1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Determine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domain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following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function,</a:t>
            </a:r>
            <a:endParaRPr sz="1100">
              <a:latin typeface="Calibri"/>
              <a:cs typeface="Calibri"/>
            </a:endParaRPr>
          </a:p>
          <a:p>
            <a:pPr algn="r" marR="364490">
              <a:lnSpc>
                <a:spcPct val="100000"/>
              </a:lnSpc>
            </a:pPr>
            <a:r>
              <a:rPr dirty="0" sz="1200">
                <a:latin typeface="Times New Roman"/>
                <a:cs typeface="Times New Roman"/>
              </a:rPr>
              <a:t>1</a:t>
            </a:r>
            <a:endParaRPr sz="1200">
              <a:latin typeface="Times New Roman"/>
              <a:cs typeface="Times New Roman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829210" y="7529607"/>
            <a:ext cx="694055" cy="263525"/>
          </a:xfrm>
          <a:prstGeom prst="rect">
            <a:avLst/>
          </a:prstGeom>
        </p:spPr>
        <p:txBody>
          <a:bodyPr wrap="square" lIns="0" tIns="13970" rIns="0" bIns="0" rtlCol="0" vert="horz">
            <a:spAutoFit/>
          </a:bodyPr>
          <a:lstStyle/>
          <a:p>
            <a:pPr>
              <a:lnSpc>
                <a:spcPct val="100000"/>
              </a:lnSpc>
              <a:spcBef>
                <a:spcPts val="110"/>
              </a:spcBef>
            </a:pP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44" i="1">
                <a:latin typeface="Times New Roman"/>
                <a:cs typeface="Times New Roman"/>
              </a:rPr>
              <a:t>y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endParaRPr baseline="4629" sz="1800">
              <a:latin typeface="Symbol"/>
              <a:cs typeface="Symbo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947927" y="7671003"/>
            <a:ext cx="5715635" cy="1422400"/>
          </a:xfrm>
          <a:prstGeom prst="rect">
            <a:avLst/>
          </a:prstGeom>
        </p:spPr>
        <p:txBody>
          <a:bodyPr wrap="square" lIns="0" tIns="53975" rIns="0" bIns="0" rtlCol="0" vert="horz">
            <a:spAutoFit/>
          </a:bodyPr>
          <a:lstStyle/>
          <a:p>
            <a:pPr algn="ctr" marL="692785">
              <a:lnSpc>
                <a:spcPct val="100000"/>
              </a:lnSpc>
              <a:spcBef>
                <a:spcPts val="425"/>
              </a:spcBef>
            </a:pPr>
            <a:r>
              <a:rPr dirty="0" sz="1200" spc="35" i="1">
                <a:latin typeface="Times New Roman"/>
                <a:cs typeface="Times New Roman"/>
              </a:rPr>
              <a:t>x</a:t>
            </a:r>
            <a:r>
              <a:rPr dirty="0" baseline="47008" sz="975" spc="52">
                <a:latin typeface="Times New Roman"/>
                <a:cs typeface="Times New Roman"/>
              </a:rPr>
              <a:t>2</a:t>
            </a:r>
            <a:r>
              <a:rPr dirty="0" baseline="47008" sz="975" spc="21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20">
                <a:latin typeface="Times New Roman"/>
                <a:cs typeface="Times New Roman"/>
              </a:rPr>
              <a:t> </a:t>
            </a:r>
            <a:r>
              <a:rPr dirty="0" sz="1200" spc="45" i="1">
                <a:latin typeface="Times New Roman"/>
                <a:cs typeface="Times New Roman"/>
              </a:rPr>
              <a:t>y</a:t>
            </a:r>
            <a:r>
              <a:rPr dirty="0" baseline="47008" sz="975" spc="67">
                <a:latin typeface="Times New Roman"/>
                <a:cs typeface="Times New Roman"/>
              </a:rPr>
              <a:t>2</a:t>
            </a:r>
            <a:r>
              <a:rPr dirty="0" baseline="47008" sz="975" spc="225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35">
                <a:latin typeface="Times New Roman"/>
                <a:cs typeface="Times New Roman"/>
              </a:rPr>
              <a:t> </a:t>
            </a:r>
            <a:r>
              <a:rPr dirty="0" sz="1200" spc="50" i="1">
                <a:latin typeface="Times New Roman"/>
                <a:cs typeface="Times New Roman"/>
              </a:rPr>
              <a:t>z</a:t>
            </a:r>
            <a:r>
              <a:rPr dirty="0" baseline="47008" sz="975" spc="75">
                <a:latin typeface="Times New Roman"/>
                <a:cs typeface="Times New Roman"/>
              </a:rPr>
              <a:t>2</a:t>
            </a:r>
            <a:r>
              <a:rPr dirty="0" baseline="47008" sz="975" spc="217">
                <a:latin typeface="Times New Roman"/>
                <a:cs typeface="Times New Roman"/>
              </a:rPr>
              <a:t> </a:t>
            </a:r>
            <a:r>
              <a:rPr dirty="0" sz="1200" spc="20">
                <a:latin typeface="Symbol"/>
                <a:cs typeface="Symbol"/>
              </a:rPr>
              <a:t></a:t>
            </a:r>
            <a:r>
              <a:rPr dirty="0" sz="1200" spc="20">
                <a:latin typeface="Times New Roman"/>
                <a:cs typeface="Times New Roman"/>
              </a:rPr>
              <a:t>16</a:t>
            </a:r>
            <a:endParaRPr sz="1200">
              <a:latin typeface="Times New Roman"/>
              <a:cs typeface="Times New Roman"/>
            </a:endParaRPr>
          </a:p>
          <a:p>
            <a:pPr marL="38100">
              <a:lnSpc>
                <a:spcPct val="100000"/>
              </a:lnSpc>
              <a:spcBef>
                <a:spcPts val="315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38100">
              <a:lnSpc>
                <a:spcPct val="100000"/>
              </a:lnSpc>
              <a:spcBef>
                <a:spcPts val="135"/>
              </a:spcBef>
            </a:pP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</a:t>
            </a:r>
            <a:r>
              <a:rPr dirty="0" sz="1100" spc="-5">
                <a:latin typeface="Calibri"/>
                <a:cs typeface="Calibri"/>
              </a:rPr>
              <a:t> 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deal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square </a:t>
            </a:r>
            <a:r>
              <a:rPr dirty="0" sz="1100">
                <a:latin typeface="Calibri"/>
                <a:cs typeface="Calibri"/>
              </a:rPr>
              <a:t>root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division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by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zero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issues.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These will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require,</a:t>
            </a:r>
            <a:endParaRPr sz="1100">
              <a:latin typeface="Calibri"/>
              <a:cs typeface="Calibri"/>
            </a:endParaRPr>
          </a:p>
          <a:p>
            <a:pPr algn="ctr" marR="139700">
              <a:lnSpc>
                <a:spcPct val="100000"/>
              </a:lnSpc>
              <a:spcBef>
                <a:spcPts val="295"/>
              </a:spcBef>
              <a:tabLst>
                <a:tab pos="1504315" algn="l"/>
                <a:tab pos="1916430" algn="l"/>
              </a:tabLst>
            </a:pP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85" i="1">
                <a:latin typeface="Times New Roman"/>
                <a:cs typeface="Times New Roman"/>
              </a:rPr>
              <a:t>z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 spc="70">
                <a:latin typeface="Symbol"/>
                <a:cs typeface="Symbol"/>
              </a:rPr>
              <a:t></a:t>
            </a:r>
            <a:r>
              <a:rPr dirty="0" sz="1200">
                <a:latin typeface="Times New Roman"/>
                <a:cs typeface="Times New Roman"/>
              </a:rPr>
              <a:t>16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</a:t>
            </a:r>
            <a:r>
              <a:rPr dirty="0" sz="1200" spc="-40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0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>
                <a:latin typeface="Symbol"/>
                <a:cs typeface="Symbol"/>
              </a:rPr>
              <a:t></a:t>
            </a:r>
            <a:r>
              <a:rPr dirty="0" sz="1200">
                <a:latin typeface="Times New Roman"/>
                <a:cs typeface="Times New Roman"/>
              </a:rPr>
              <a:t>	</a:t>
            </a:r>
            <a:r>
              <a:rPr dirty="0" sz="1200" spc="55" i="1">
                <a:latin typeface="Times New Roman"/>
                <a:cs typeface="Times New Roman"/>
              </a:rPr>
              <a:t>x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35">
                <a:latin typeface="Times New Roman"/>
                <a:cs typeface="Times New Roman"/>
              </a:rPr>
              <a:t> </a:t>
            </a:r>
            <a:r>
              <a:rPr dirty="0" sz="1200" spc="75" i="1">
                <a:latin typeface="Times New Roman"/>
                <a:cs typeface="Times New Roman"/>
              </a:rPr>
              <a:t>y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-44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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85" i="1">
                <a:latin typeface="Times New Roman"/>
                <a:cs typeface="Times New Roman"/>
              </a:rPr>
              <a:t>z</a:t>
            </a:r>
            <a:r>
              <a:rPr dirty="0" baseline="43650" sz="1050" spc="-7">
                <a:latin typeface="Times New Roman"/>
                <a:cs typeface="Times New Roman"/>
              </a:rPr>
              <a:t>2</a:t>
            </a:r>
            <a:r>
              <a:rPr dirty="0" baseline="43650" sz="1050">
                <a:latin typeface="Times New Roman"/>
                <a:cs typeface="Times New Roman"/>
              </a:rPr>
              <a:t> </a:t>
            </a:r>
            <a:r>
              <a:rPr dirty="0" baseline="43650" sz="1050" spc="67">
                <a:latin typeface="Times New Roman"/>
                <a:cs typeface="Times New Roman"/>
              </a:rPr>
              <a:t> </a:t>
            </a:r>
            <a:r>
              <a:rPr dirty="0" sz="1200">
                <a:latin typeface="Symbol"/>
                <a:cs typeface="Symbol"/>
              </a:rPr>
              <a:t>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>
                <a:latin typeface="Times New Roman"/>
                <a:cs typeface="Times New Roman"/>
              </a:rPr>
              <a:t>16</a:t>
            </a:r>
            <a:endParaRPr sz="12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300">
              <a:latin typeface="Times New Roman"/>
              <a:cs typeface="Times New Roman"/>
            </a:endParaRPr>
          </a:p>
          <a:p>
            <a:pPr marL="38100" marR="43180">
              <a:lnSpc>
                <a:spcPct val="109100"/>
              </a:lnSpc>
            </a:pPr>
            <a:r>
              <a:rPr dirty="0" sz="1100">
                <a:latin typeface="Calibri"/>
                <a:cs typeface="Calibri"/>
              </a:rPr>
              <a:t>So,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domain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set 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points that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lies completely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outside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-5">
                <a:latin typeface="Calibri"/>
                <a:cs typeface="Calibri"/>
              </a:rPr>
              <a:t> sphere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radius</a:t>
            </a:r>
            <a:r>
              <a:rPr dirty="0" sz="1100">
                <a:latin typeface="Calibri"/>
                <a:cs typeface="Calibri"/>
              </a:rPr>
              <a:t> 4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centered 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origin.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914400" y="7303007"/>
            <a:ext cx="5943600" cy="1807845"/>
          </a:xfrm>
          <a:custGeom>
            <a:avLst/>
            <a:gdLst/>
            <a:ahLst/>
            <a:cxnLst/>
            <a:rect l="l" t="t" r="r" b="b"/>
            <a:pathLst>
              <a:path w="5943600" h="1807845">
                <a:moveTo>
                  <a:pt x="5943600" y="6108"/>
                </a:moveTo>
                <a:lnTo>
                  <a:pt x="5937504" y="6108"/>
                </a:lnTo>
                <a:lnTo>
                  <a:pt x="5937504" y="1801355"/>
                </a:lnTo>
                <a:lnTo>
                  <a:pt x="6096" y="1801355"/>
                </a:lnTo>
                <a:lnTo>
                  <a:pt x="6096" y="6108"/>
                </a:lnTo>
                <a:lnTo>
                  <a:pt x="0" y="6108"/>
                </a:lnTo>
                <a:lnTo>
                  <a:pt x="0" y="1801355"/>
                </a:lnTo>
                <a:lnTo>
                  <a:pt x="0" y="1807464"/>
                </a:lnTo>
                <a:lnTo>
                  <a:pt x="6096" y="1807464"/>
                </a:lnTo>
                <a:lnTo>
                  <a:pt x="5937504" y="1807464"/>
                </a:lnTo>
                <a:lnTo>
                  <a:pt x="5943600" y="1807464"/>
                </a:lnTo>
                <a:lnTo>
                  <a:pt x="5943600" y="1801368"/>
                </a:lnTo>
                <a:lnTo>
                  <a:pt x="5943600" y="6108"/>
                </a:lnTo>
                <a:close/>
              </a:path>
              <a:path w="5943600" h="1807845">
                <a:moveTo>
                  <a:pt x="5943600" y="0"/>
                </a:moveTo>
                <a:lnTo>
                  <a:pt x="5937516" y="0"/>
                </a:lnTo>
                <a:lnTo>
                  <a:pt x="6096" y="0"/>
                </a:lnTo>
                <a:lnTo>
                  <a:pt x="0" y="0"/>
                </a:lnTo>
                <a:lnTo>
                  <a:pt x="0" y="6096"/>
                </a:lnTo>
                <a:lnTo>
                  <a:pt x="6096" y="6096"/>
                </a:lnTo>
                <a:lnTo>
                  <a:pt x="5937504" y="6096"/>
                </a:lnTo>
                <a:lnTo>
                  <a:pt x="5943600" y="6096"/>
                </a:lnTo>
                <a:lnTo>
                  <a:pt x="594360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/>
        </p:txBody>
      </p:sp>
      <p:pic>
        <p:nvPicPr>
          <p:cNvPr id="20" name="object 2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95571" y="977900"/>
            <a:ext cx="2371724" cy="2371724"/>
          </a:xfrm>
          <a:prstGeom prst="rect">
            <a:avLst/>
          </a:prstGeom>
        </p:spPr>
      </p:pic>
      <p:grpSp>
        <p:nvGrpSpPr>
          <p:cNvPr id="21" name="object 21"/>
          <p:cNvGrpSpPr/>
          <p:nvPr/>
        </p:nvGrpSpPr>
        <p:grpSpPr>
          <a:xfrm>
            <a:off x="1743071" y="4643666"/>
            <a:ext cx="5594350" cy="1649730"/>
            <a:chOff x="1743071" y="4643666"/>
            <a:chExt cx="5594350" cy="1649730"/>
          </a:xfrm>
        </p:grpSpPr>
        <p:pic>
          <p:nvPicPr>
            <p:cNvPr id="22" name="object 2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743071" y="4769060"/>
              <a:ext cx="4276724" cy="1523999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016625" y="4643666"/>
              <a:ext cx="1320800" cy="1222336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29893" y="1849541"/>
            <a:ext cx="101657" cy="187595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5304602" y="1831803"/>
            <a:ext cx="868044" cy="208279"/>
            <a:chOff x="5304602" y="1831803"/>
            <a:chExt cx="868044" cy="208279"/>
          </a:xfrm>
        </p:grpSpPr>
        <p:sp>
          <p:nvSpPr>
            <p:cNvPr id="4" name="object 4"/>
            <p:cNvSpPr/>
            <p:nvPr/>
          </p:nvSpPr>
          <p:spPr>
            <a:xfrm>
              <a:off x="6025604" y="1831803"/>
              <a:ext cx="147320" cy="208279"/>
            </a:xfrm>
            <a:custGeom>
              <a:avLst/>
              <a:gdLst/>
              <a:ahLst/>
              <a:cxnLst/>
              <a:rect l="l" t="t" r="r" b="b"/>
              <a:pathLst>
                <a:path w="147320" h="208280">
                  <a:moveTo>
                    <a:pt x="111474" y="-2"/>
                  </a:moveTo>
                  <a:lnTo>
                    <a:pt x="35274" y="-2"/>
                  </a:lnTo>
                  <a:lnTo>
                    <a:pt x="11759" y="35722"/>
                  </a:lnTo>
                  <a:lnTo>
                    <a:pt x="2" y="80214"/>
                  </a:lnTo>
                  <a:lnTo>
                    <a:pt x="2" y="127627"/>
                  </a:lnTo>
                  <a:lnTo>
                    <a:pt x="11759" y="172119"/>
                  </a:lnTo>
                  <a:lnTo>
                    <a:pt x="35274" y="207845"/>
                  </a:lnTo>
                  <a:lnTo>
                    <a:pt x="111474" y="207845"/>
                  </a:lnTo>
                  <a:lnTo>
                    <a:pt x="134989" y="172119"/>
                  </a:lnTo>
                  <a:lnTo>
                    <a:pt x="146747" y="127627"/>
                  </a:lnTo>
                  <a:lnTo>
                    <a:pt x="146747" y="80214"/>
                  </a:lnTo>
                  <a:lnTo>
                    <a:pt x="134989" y="35722"/>
                  </a:lnTo>
                  <a:lnTo>
                    <a:pt x="111474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" name="object 5"/>
            <p:cNvSpPr/>
            <p:nvPr/>
          </p:nvSpPr>
          <p:spPr>
            <a:xfrm>
              <a:off x="5910891" y="1837203"/>
              <a:ext cx="150495" cy="189230"/>
            </a:xfrm>
            <a:custGeom>
              <a:avLst/>
              <a:gdLst/>
              <a:ahLst/>
              <a:cxnLst/>
              <a:rect l="l" t="t" r="r" b="b"/>
              <a:pathLst>
                <a:path w="150495" h="189230">
                  <a:moveTo>
                    <a:pt x="117084" y="-2"/>
                  </a:moveTo>
                  <a:lnTo>
                    <a:pt x="33417" y="-2"/>
                  </a:lnTo>
                  <a:lnTo>
                    <a:pt x="8356" y="42062"/>
                  </a:lnTo>
                  <a:lnTo>
                    <a:pt x="2" y="94508"/>
                  </a:lnTo>
                  <a:lnTo>
                    <a:pt x="8356" y="146954"/>
                  </a:lnTo>
                  <a:lnTo>
                    <a:pt x="33417" y="189020"/>
                  </a:lnTo>
                  <a:lnTo>
                    <a:pt x="117084" y="189020"/>
                  </a:lnTo>
                  <a:lnTo>
                    <a:pt x="142145" y="146954"/>
                  </a:lnTo>
                  <a:lnTo>
                    <a:pt x="150498" y="94508"/>
                  </a:lnTo>
                  <a:lnTo>
                    <a:pt x="142145" y="42062"/>
                  </a:lnTo>
                  <a:lnTo>
                    <a:pt x="117084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6" name="object 6"/>
            <p:cNvSpPr/>
            <p:nvPr/>
          </p:nvSpPr>
          <p:spPr>
            <a:xfrm>
              <a:off x="5304602" y="1834426"/>
              <a:ext cx="569595" cy="205740"/>
            </a:xfrm>
            <a:custGeom>
              <a:avLst/>
              <a:gdLst/>
              <a:ahLst/>
              <a:cxnLst/>
              <a:rect l="l" t="t" r="r" b="b"/>
              <a:pathLst>
                <a:path w="569595" h="205739">
                  <a:moveTo>
                    <a:pt x="534731" y="-2"/>
                  </a:moveTo>
                  <a:lnTo>
                    <a:pt x="34829" y="-2"/>
                  </a:lnTo>
                  <a:lnTo>
                    <a:pt x="11611" y="35272"/>
                  </a:lnTo>
                  <a:lnTo>
                    <a:pt x="2" y="79202"/>
                  </a:lnTo>
                  <a:lnTo>
                    <a:pt x="2" y="126018"/>
                  </a:lnTo>
                  <a:lnTo>
                    <a:pt x="11611" y="169948"/>
                  </a:lnTo>
                  <a:lnTo>
                    <a:pt x="34829" y="205223"/>
                  </a:lnTo>
                  <a:lnTo>
                    <a:pt x="534731" y="205223"/>
                  </a:lnTo>
                  <a:lnTo>
                    <a:pt x="557949" y="169948"/>
                  </a:lnTo>
                  <a:lnTo>
                    <a:pt x="569558" y="126018"/>
                  </a:lnTo>
                  <a:lnTo>
                    <a:pt x="569558" y="79202"/>
                  </a:lnTo>
                  <a:lnTo>
                    <a:pt x="557949" y="35272"/>
                  </a:lnTo>
                  <a:lnTo>
                    <a:pt x="534731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816751" y="1800400"/>
            <a:ext cx="137613" cy="247595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388464" y="1800400"/>
            <a:ext cx="137614" cy="24759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672165" y="1800400"/>
            <a:ext cx="212625" cy="247595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324361" y="1800400"/>
            <a:ext cx="137798" cy="247595"/>
          </a:xfrm>
          <a:prstGeom prst="rect">
            <a:avLst/>
          </a:prstGeom>
        </p:spPr>
      </p:pic>
      <p:sp>
        <p:nvSpPr>
          <p:cNvPr id="11" name="object 11"/>
          <p:cNvSpPr/>
          <p:nvPr/>
        </p:nvSpPr>
        <p:spPr>
          <a:xfrm>
            <a:off x="1463307" y="2451447"/>
            <a:ext cx="4743450" cy="187960"/>
          </a:xfrm>
          <a:custGeom>
            <a:avLst/>
            <a:gdLst/>
            <a:ahLst/>
            <a:cxnLst/>
            <a:rect l="l" t="t" r="r" b="b"/>
            <a:pathLst>
              <a:path w="4743450" h="187960">
                <a:moveTo>
                  <a:pt x="4709702" y="0"/>
                </a:moveTo>
                <a:lnTo>
                  <a:pt x="33162" y="0"/>
                </a:lnTo>
                <a:lnTo>
                  <a:pt x="8290" y="41749"/>
                </a:lnTo>
                <a:lnTo>
                  <a:pt x="0" y="93801"/>
                </a:lnTo>
                <a:lnTo>
                  <a:pt x="8290" y="145852"/>
                </a:lnTo>
                <a:lnTo>
                  <a:pt x="33162" y="187601"/>
                </a:lnTo>
                <a:lnTo>
                  <a:pt x="4709702" y="187601"/>
                </a:lnTo>
                <a:lnTo>
                  <a:pt x="4734574" y="145852"/>
                </a:lnTo>
                <a:lnTo>
                  <a:pt x="4742865" y="93801"/>
                </a:lnTo>
                <a:lnTo>
                  <a:pt x="4734574" y="41749"/>
                </a:lnTo>
                <a:lnTo>
                  <a:pt x="4709702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2" name="object 12"/>
          <p:cNvSpPr/>
          <p:nvPr/>
        </p:nvSpPr>
        <p:spPr>
          <a:xfrm>
            <a:off x="2088208" y="1849541"/>
            <a:ext cx="3201035" cy="187960"/>
          </a:xfrm>
          <a:custGeom>
            <a:avLst/>
            <a:gdLst/>
            <a:ahLst/>
            <a:cxnLst/>
            <a:rect l="l" t="t" r="r" b="b"/>
            <a:pathLst>
              <a:path w="3201035" h="187960">
                <a:moveTo>
                  <a:pt x="3167542" y="-2"/>
                </a:moveTo>
                <a:lnTo>
                  <a:pt x="33162" y="-2"/>
                </a:lnTo>
                <a:lnTo>
                  <a:pt x="8291" y="41745"/>
                </a:lnTo>
                <a:lnTo>
                  <a:pt x="0" y="93796"/>
                </a:lnTo>
                <a:lnTo>
                  <a:pt x="8291" y="145847"/>
                </a:lnTo>
                <a:lnTo>
                  <a:pt x="33162" y="187595"/>
                </a:lnTo>
                <a:lnTo>
                  <a:pt x="3167542" y="187595"/>
                </a:lnTo>
                <a:lnTo>
                  <a:pt x="3192414" y="145847"/>
                </a:lnTo>
                <a:lnTo>
                  <a:pt x="3200705" y="93796"/>
                </a:lnTo>
                <a:lnTo>
                  <a:pt x="3192414" y="41745"/>
                </a:lnTo>
                <a:lnTo>
                  <a:pt x="3167542" y="-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13" name="object 13"/>
          <p:cNvSpPr/>
          <p:nvPr/>
        </p:nvSpPr>
        <p:spPr>
          <a:xfrm>
            <a:off x="881212" y="1849570"/>
            <a:ext cx="344805" cy="187960"/>
          </a:xfrm>
          <a:custGeom>
            <a:avLst/>
            <a:gdLst/>
            <a:ahLst/>
            <a:cxnLst/>
            <a:rect l="l" t="t" r="r" b="b"/>
            <a:pathLst>
              <a:path w="344805" h="187960">
                <a:moveTo>
                  <a:pt x="311275" y="-2"/>
                </a:moveTo>
                <a:lnTo>
                  <a:pt x="33163" y="-2"/>
                </a:lnTo>
                <a:lnTo>
                  <a:pt x="8290" y="41745"/>
                </a:lnTo>
                <a:lnTo>
                  <a:pt x="0" y="93796"/>
                </a:lnTo>
                <a:lnTo>
                  <a:pt x="8290" y="145847"/>
                </a:lnTo>
                <a:lnTo>
                  <a:pt x="33163" y="187596"/>
                </a:lnTo>
                <a:lnTo>
                  <a:pt x="311275" y="187596"/>
                </a:lnTo>
                <a:lnTo>
                  <a:pt x="336147" y="145847"/>
                </a:lnTo>
                <a:lnTo>
                  <a:pt x="344438" y="93796"/>
                </a:lnTo>
                <a:lnTo>
                  <a:pt x="336147" y="41745"/>
                </a:lnTo>
                <a:lnTo>
                  <a:pt x="311275" y="-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4" name="object 14"/>
          <p:cNvGrpSpPr/>
          <p:nvPr/>
        </p:nvGrpSpPr>
        <p:grpSpPr>
          <a:xfrm>
            <a:off x="1841396" y="1831803"/>
            <a:ext cx="262890" cy="208279"/>
            <a:chOff x="1841396" y="1831803"/>
            <a:chExt cx="262890" cy="208279"/>
          </a:xfrm>
        </p:grpSpPr>
        <p:sp>
          <p:nvSpPr>
            <p:cNvPr id="15" name="object 15"/>
            <p:cNvSpPr/>
            <p:nvPr/>
          </p:nvSpPr>
          <p:spPr>
            <a:xfrm>
              <a:off x="1956654" y="1831803"/>
              <a:ext cx="147320" cy="208279"/>
            </a:xfrm>
            <a:custGeom>
              <a:avLst/>
              <a:gdLst/>
              <a:ahLst/>
              <a:cxnLst/>
              <a:rect l="l" t="t" r="r" b="b"/>
              <a:pathLst>
                <a:path w="147319" h="208280">
                  <a:moveTo>
                    <a:pt x="111753" y="-2"/>
                  </a:moveTo>
                  <a:lnTo>
                    <a:pt x="35272" y="-2"/>
                  </a:lnTo>
                  <a:lnTo>
                    <a:pt x="11757" y="35722"/>
                  </a:lnTo>
                  <a:lnTo>
                    <a:pt x="0" y="80214"/>
                  </a:lnTo>
                  <a:lnTo>
                    <a:pt x="0" y="127627"/>
                  </a:lnTo>
                  <a:lnTo>
                    <a:pt x="11757" y="172119"/>
                  </a:lnTo>
                  <a:lnTo>
                    <a:pt x="35272" y="207845"/>
                  </a:lnTo>
                  <a:lnTo>
                    <a:pt x="111753" y="207845"/>
                  </a:lnTo>
                  <a:lnTo>
                    <a:pt x="135268" y="172119"/>
                  </a:lnTo>
                  <a:lnTo>
                    <a:pt x="147026" y="127627"/>
                  </a:lnTo>
                  <a:lnTo>
                    <a:pt x="147026" y="80214"/>
                  </a:lnTo>
                  <a:lnTo>
                    <a:pt x="135268" y="35722"/>
                  </a:lnTo>
                  <a:lnTo>
                    <a:pt x="111753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6" name="object 16"/>
            <p:cNvSpPr/>
            <p:nvPr/>
          </p:nvSpPr>
          <p:spPr>
            <a:xfrm>
              <a:off x="1841396" y="1837203"/>
              <a:ext cx="151130" cy="189230"/>
            </a:xfrm>
            <a:custGeom>
              <a:avLst/>
              <a:gdLst/>
              <a:ahLst/>
              <a:cxnLst/>
              <a:rect l="l" t="t" r="r" b="b"/>
              <a:pathLst>
                <a:path w="151130" h="189230">
                  <a:moveTo>
                    <a:pt x="117390" y="-2"/>
                  </a:moveTo>
                  <a:lnTo>
                    <a:pt x="33415" y="-2"/>
                  </a:lnTo>
                  <a:lnTo>
                    <a:pt x="8354" y="42062"/>
                  </a:lnTo>
                  <a:lnTo>
                    <a:pt x="0" y="94508"/>
                  </a:lnTo>
                  <a:lnTo>
                    <a:pt x="8354" y="146954"/>
                  </a:lnTo>
                  <a:lnTo>
                    <a:pt x="33415" y="189020"/>
                  </a:lnTo>
                  <a:lnTo>
                    <a:pt x="117390" y="189020"/>
                  </a:lnTo>
                  <a:lnTo>
                    <a:pt x="142450" y="146954"/>
                  </a:lnTo>
                  <a:lnTo>
                    <a:pt x="150803" y="94508"/>
                  </a:lnTo>
                  <a:lnTo>
                    <a:pt x="142450" y="42062"/>
                  </a:lnTo>
                  <a:lnTo>
                    <a:pt x="117390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7" name="object 17"/>
          <p:cNvSpPr/>
          <p:nvPr/>
        </p:nvSpPr>
        <p:spPr>
          <a:xfrm>
            <a:off x="1240092" y="1831803"/>
            <a:ext cx="485140" cy="208279"/>
          </a:xfrm>
          <a:custGeom>
            <a:avLst/>
            <a:gdLst/>
            <a:ahLst/>
            <a:cxnLst/>
            <a:rect l="l" t="t" r="r" b="b"/>
            <a:pathLst>
              <a:path w="485139" h="208280">
                <a:moveTo>
                  <a:pt x="449494" y="-2"/>
                </a:moveTo>
                <a:lnTo>
                  <a:pt x="34827" y="2619"/>
                </a:lnTo>
                <a:lnTo>
                  <a:pt x="11609" y="37894"/>
                </a:lnTo>
                <a:lnTo>
                  <a:pt x="0" y="81825"/>
                </a:lnTo>
                <a:lnTo>
                  <a:pt x="0" y="128640"/>
                </a:lnTo>
                <a:lnTo>
                  <a:pt x="11609" y="172570"/>
                </a:lnTo>
                <a:lnTo>
                  <a:pt x="34827" y="207845"/>
                </a:lnTo>
                <a:lnTo>
                  <a:pt x="449494" y="207845"/>
                </a:lnTo>
                <a:lnTo>
                  <a:pt x="473009" y="172119"/>
                </a:lnTo>
                <a:lnTo>
                  <a:pt x="484767" y="127627"/>
                </a:lnTo>
                <a:lnTo>
                  <a:pt x="484767" y="80214"/>
                </a:lnTo>
                <a:lnTo>
                  <a:pt x="473009" y="35722"/>
                </a:lnTo>
                <a:lnTo>
                  <a:pt x="449494" y="-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pic>
        <p:nvPicPr>
          <p:cNvPr id="18" name="object 1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556423" y="1308520"/>
            <a:ext cx="204219" cy="187595"/>
          </a:xfrm>
          <a:prstGeom prst="rect">
            <a:avLst/>
          </a:prstGeom>
        </p:spPr>
      </p:pic>
      <p:grpSp>
        <p:nvGrpSpPr>
          <p:cNvPr id="19" name="object 19"/>
          <p:cNvGrpSpPr/>
          <p:nvPr/>
        </p:nvGrpSpPr>
        <p:grpSpPr>
          <a:xfrm>
            <a:off x="881237" y="1087509"/>
            <a:ext cx="5846445" cy="419734"/>
            <a:chOff x="881237" y="1087509"/>
            <a:chExt cx="5846445" cy="419734"/>
          </a:xfrm>
        </p:grpSpPr>
        <p:sp>
          <p:nvSpPr>
            <p:cNvPr id="20" name="object 20"/>
            <p:cNvSpPr/>
            <p:nvPr/>
          </p:nvSpPr>
          <p:spPr>
            <a:xfrm>
              <a:off x="1662805" y="1290784"/>
              <a:ext cx="339090" cy="208279"/>
            </a:xfrm>
            <a:custGeom>
              <a:avLst/>
              <a:gdLst/>
              <a:ahLst/>
              <a:cxnLst/>
              <a:rect l="l" t="t" r="r" b="b"/>
              <a:pathLst>
                <a:path w="339089" h="208280">
                  <a:moveTo>
                    <a:pt x="303698" y="-2"/>
                  </a:moveTo>
                  <a:lnTo>
                    <a:pt x="34826" y="2620"/>
                  </a:lnTo>
                  <a:lnTo>
                    <a:pt x="11607" y="37894"/>
                  </a:lnTo>
                  <a:lnTo>
                    <a:pt x="-1" y="81825"/>
                  </a:lnTo>
                  <a:lnTo>
                    <a:pt x="-1" y="128640"/>
                  </a:lnTo>
                  <a:lnTo>
                    <a:pt x="11607" y="172571"/>
                  </a:lnTo>
                  <a:lnTo>
                    <a:pt x="34826" y="207845"/>
                  </a:lnTo>
                  <a:lnTo>
                    <a:pt x="303698" y="207845"/>
                  </a:lnTo>
                  <a:lnTo>
                    <a:pt x="327213" y="172120"/>
                  </a:lnTo>
                  <a:lnTo>
                    <a:pt x="338971" y="127628"/>
                  </a:lnTo>
                  <a:lnTo>
                    <a:pt x="338971" y="80215"/>
                  </a:lnTo>
                  <a:lnTo>
                    <a:pt x="327213" y="35723"/>
                  </a:lnTo>
                  <a:lnTo>
                    <a:pt x="303698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1" name="object 21"/>
            <p:cNvSpPr/>
            <p:nvPr/>
          </p:nvSpPr>
          <p:spPr>
            <a:xfrm>
              <a:off x="1517344" y="1296187"/>
              <a:ext cx="150495" cy="189230"/>
            </a:xfrm>
            <a:custGeom>
              <a:avLst/>
              <a:gdLst/>
              <a:ahLst/>
              <a:cxnLst/>
              <a:rect l="l" t="t" r="r" b="b"/>
              <a:pathLst>
                <a:path w="150494" h="189230">
                  <a:moveTo>
                    <a:pt x="116647" y="-2"/>
                  </a:moveTo>
                  <a:lnTo>
                    <a:pt x="33413" y="-2"/>
                  </a:lnTo>
                  <a:lnTo>
                    <a:pt x="8352" y="42062"/>
                  </a:lnTo>
                  <a:lnTo>
                    <a:pt x="-1" y="94508"/>
                  </a:lnTo>
                  <a:lnTo>
                    <a:pt x="8352" y="146953"/>
                  </a:lnTo>
                  <a:lnTo>
                    <a:pt x="33413" y="189018"/>
                  </a:lnTo>
                  <a:lnTo>
                    <a:pt x="116647" y="189018"/>
                  </a:lnTo>
                  <a:lnTo>
                    <a:pt x="141708" y="146953"/>
                  </a:lnTo>
                  <a:lnTo>
                    <a:pt x="150061" y="94508"/>
                  </a:lnTo>
                  <a:lnTo>
                    <a:pt x="141708" y="42062"/>
                  </a:lnTo>
                  <a:lnTo>
                    <a:pt x="116647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2" name="object 22"/>
            <p:cNvSpPr/>
            <p:nvPr/>
          </p:nvSpPr>
          <p:spPr>
            <a:xfrm>
              <a:off x="1416435" y="1293407"/>
              <a:ext cx="128905" cy="205740"/>
            </a:xfrm>
            <a:custGeom>
              <a:avLst/>
              <a:gdLst/>
              <a:ahLst/>
              <a:cxnLst/>
              <a:rect l="l" t="t" r="r" b="b"/>
              <a:pathLst>
                <a:path w="128905" h="205740">
                  <a:moveTo>
                    <a:pt x="93804" y="-2"/>
                  </a:moveTo>
                  <a:lnTo>
                    <a:pt x="34826" y="-2"/>
                  </a:lnTo>
                  <a:lnTo>
                    <a:pt x="11608" y="35272"/>
                  </a:lnTo>
                  <a:lnTo>
                    <a:pt x="0" y="79202"/>
                  </a:lnTo>
                  <a:lnTo>
                    <a:pt x="0" y="126018"/>
                  </a:lnTo>
                  <a:lnTo>
                    <a:pt x="11608" y="169948"/>
                  </a:lnTo>
                  <a:lnTo>
                    <a:pt x="34826" y="205222"/>
                  </a:lnTo>
                  <a:lnTo>
                    <a:pt x="93804" y="205222"/>
                  </a:lnTo>
                  <a:lnTo>
                    <a:pt x="117022" y="169948"/>
                  </a:lnTo>
                  <a:lnTo>
                    <a:pt x="128631" y="126018"/>
                  </a:lnTo>
                  <a:lnTo>
                    <a:pt x="128631" y="79202"/>
                  </a:lnTo>
                  <a:lnTo>
                    <a:pt x="117022" y="35272"/>
                  </a:lnTo>
                  <a:lnTo>
                    <a:pt x="93804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3" name="object 23"/>
            <p:cNvSpPr/>
            <p:nvPr/>
          </p:nvSpPr>
          <p:spPr>
            <a:xfrm>
              <a:off x="1746251" y="1259380"/>
              <a:ext cx="428625" cy="247650"/>
            </a:xfrm>
            <a:custGeom>
              <a:avLst/>
              <a:gdLst/>
              <a:ahLst/>
              <a:cxnLst/>
              <a:rect l="l" t="t" r="r" b="b"/>
              <a:pathLst>
                <a:path w="428625" h="247650">
                  <a:moveTo>
                    <a:pt x="384567" y="-2"/>
                  </a:moveTo>
                  <a:lnTo>
                    <a:pt x="43767" y="-2"/>
                  </a:lnTo>
                  <a:lnTo>
                    <a:pt x="19451" y="34549"/>
                  </a:lnTo>
                  <a:lnTo>
                    <a:pt x="4861" y="77158"/>
                  </a:lnTo>
                  <a:lnTo>
                    <a:pt x="-1" y="123796"/>
                  </a:lnTo>
                  <a:lnTo>
                    <a:pt x="4861" y="170434"/>
                  </a:lnTo>
                  <a:lnTo>
                    <a:pt x="19451" y="213043"/>
                  </a:lnTo>
                  <a:lnTo>
                    <a:pt x="43767" y="247594"/>
                  </a:lnTo>
                  <a:lnTo>
                    <a:pt x="384567" y="247594"/>
                  </a:lnTo>
                  <a:lnTo>
                    <a:pt x="408883" y="213043"/>
                  </a:lnTo>
                  <a:lnTo>
                    <a:pt x="423473" y="170434"/>
                  </a:lnTo>
                  <a:lnTo>
                    <a:pt x="428336" y="123796"/>
                  </a:lnTo>
                  <a:lnTo>
                    <a:pt x="423473" y="77158"/>
                  </a:lnTo>
                  <a:lnTo>
                    <a:pt x="408883" y="34549"/>
                  </a:lnTo>
                  <a:lnTo>
                    <a:pt x="384567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24" name="object 24"/>
            <p:cNvSpPr/>
            <p:nvPr/>
          </p:nvSpPr>
          <p:spPr>
            <a:xfrm>
              <a:off x="881237" y="1087509"/>
              <a:ext cx="5846445" cy="187960"/>
            </a:xfrm>
            <a:custGeom>
              <a:avLst/>
              <a:gdLst/>
              <a:ahLst/>
              <a:cxnLst/>
              <a:rect l="l" t="t" r="r" b="b"/>
              <a:pathLst>
                <a:path w="5846445" h="187959">
                  <a:moveTo>
                    <a:pt x="5813152" y="-3"/>
                  </a:moveTo>
                  <a:lnTo>
                    <a:pt x="33162" y="-3"/>
                  </a:lnTo>
                  <a:lnTo>
                    <a:pt x="8290" y="41744"/>
                  </a:lnTo>
                  <a:lnTo>
                    <a:pt x="0" y="93795"/>
                  </a:lnTo>
                  <a:lnTo>
                    <a:pt x="8290" y="145845"/>
                  </a:lnTo>
                  <a:lnTo>
                    <a:pt x="33162" y="187593"/>
                  </a:lnTo>
                  <a:lnTo>
                    <a:pt x="5813152" y="187593"/>
                  </a:lnTo>
                  <a:lnTo>
                    <a:pt x="5838024" y="145845"/>
                  </a:lnTo>
                  <a:lnTo>
                    <a:pt x="5846315" y="93795"/>
                  </a:lnTo>
                  <a:lnTo>
                    <a:pt x="5838024" y="41744"/>
                  </a:lnTo>
                  <a:lnTo>
                    <a:pt x="5813152" y="-3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5" name="object 25"/>
          <p:cNvSpPr/>
          <p:nvPr/>
        </p:nvSpPr>
        <p:spPr>
          <a:xfrm>
            <a:off x="5101193" y="1308520"/>
            <a:ext cx="1426210" cy="187960"/>
          </a:xfrm>
          <a:custGeom>
            <a:avLst/>
            <a:gdLst/>
            <a:ahLst/>
            <a:cxnLst/>
            <a:rect l="l" t="t" r="r" b="b"/>
            <a:pathLst>
              <a:path w="1426209" h="187959">
                <a:moveTo>
                  <a:pt x="1392649" y="-2"/>
                </a:moveTo>
                <a:lnTo>
                  <a:pt x="33154" y="-2"/>
                </a:lnTo>
                <a:lnTo>
                  <a:pt x="8282" y="41745"/>
                </a:lnTo>
                <a:lnTo>
                  <a:pt x="-7" y="93796"/>
                </a:lnTo>
                <a:lnTo>
                  <a:pt x="8282" y="145846"/>
                </a:lnTo>
                <a:lnTo>
                  <a:pt x="33154" y="187594"/>
                </a:lnTo>
                <a:lnTo>
                  <a:pt x="1392649" y="187594"/>
                </a:lnTo>
                <a:lnTo>
                  <a:pt x="1417521" y="145846"/>
                </a:lnTo>
                <a:lnTo>
                  <a:pt x="1425812" y="93796"/>
                </a:lnTo>
                <a:lnTo>
                  <a:pt x="1417521" y="41745"/>
                </a:lnTo>
                <a:lnTo>
                  <a:pt x="1392649" y="-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6" name="object 26"/>
          <p:cNvSpPr/>
          <p:nvPr/>
        </p:nvSpPr>
        <p:spPr>
          <a:xfrm>
            <a:off x="2152216" y="1308520"/>
            <a:ext cx="2631440" cy="187960"/>
          </a:xfrm>
          <a:custGeom>
            <a:avLst/>
            <a:gdLst/>
            <a:ahLst/>
            <a:cxnLst/>
            <a:rect l="l" t="t" r="r" b="b"/>
            <a:pathLst>
              <a:path w="2631440" h="187959">
                <a:moveTo>
                  <a:pt x="2598159" y="-2"/>
                </a:moveTo>
                <a:lnTo>
                  <a:pt x="33159" y="-2"/>
                </a:lnTo>
                <a:lnTo>
                  <a:pt x="8288" y="41745"/>
                </a:lnTo>
                <a:lnTo>
                  <a:pt x="-2" y="93796"/>
                </a:lnTo>
                <a:lnTo>
                  <a:pt x="8288" y="145846"/>
                </a:lnTo>
                <a:lnTo>
                  <a:pt x="33159" y="187594"/>
                </a:lnTo>
                <a:lnTo>
                  <a:pt x="2598159" y="187594"/>
                </a:lnTo>
                <a:lnTo>
                  <a:pt x="2623030" y="145846"/>
                </a:lnTo>
                <a:lnTo>
                  <a:pt x="2631321" y="93796"/>
                </a:lnTo>
                <a:lnTo>
                  <a:pt x="2623030" y="41745"/>
                </a:lnTo>
                <a:lnTo>
                  <a:pt x="2598159" y="-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7" name="object 27"/>
          <p:cNvSpPr/>
          <p:nvPr/>
        </p:nvSpPr>
        <p:spPr>
          <a:xfrm>
            <a:off x="881237" y="1308478"/>
            <a:ext cx="542290" cy="187960"/>
          </a:xfrm>
          <a:custGeom>
            <a:avLst/>
            <a:gdLst/>
            <a:ahLst/>
            <a:cxnLst/>
            <a:rect l="l" t="t" r="r" b="b"/>
            <a:pathLst>
              <a:path w="542290" h="187959">
                <a:moveTo>
                  <a:pt x="509109" y="-2"/>
                </a:moveTo>
                <a:lnTo>
                  <a:pt x="33162" y="-2"/>
                </a:lnTo>
                <a:lnTo>
                  <a:pt x="8290" y="41745"/>
                </a:lnTo>
                <a:lnTo>
                  <a:pt x="0" y="93796"/>
                </a:lnTo>
                <a:lnTo>
                  <a:pt x="8290" y="145846"/>
                </a:lnTo>
                <a:lnTo>
                  <a:pt x="33162" y="187594"/>
                </a:lnTo>
                <a:lnTo>
                  <a:pt x="509109" y="187594"/>
                </a:lnTo>
                <a:lnTo>
                  <a:pt x="533980" y="145846"/>
                </a:lnTo>
                <a:lnTo>
                  <a:pt x="542271" y="93796"/>
                </a:lnTo>
                <a:lnTo>
                  <a:pt x="533980" y="41745"/>
                </a:lnTo>
                <a:lnTo>
                  <a:pt x="509109" y="-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28" name="object 28"/>
          <p:cNvGrpSpPr/>
          <p:nvPr/>
        </p:nvGrpSpPr>
        <p:grpSpPr>
          <a:xfrm>
            <a:off x="4777827" y="1293637"/>
            <a:ext cx="354330" cy="206375"/>
            <a:chOff x="4777827" y="1293637"/>
            <a:chExt cx="354330" cy="206375"/>
          </a:xfrm>
        </p:grpSpPr>
        <p:sp>
          <p:nvSpPr>
            <p:cNvPr id="29" name="object 29"/>
            <p:cNvSpPr/>
            <p:nvPr/>
          </p:nvSpPr>
          <p:spPr>
            <a:xfrm>
              <a:off x="4994871" y="1293637"/>
              <a:ext cx="137160" cy="206375"/>
            </a:xfrm>
            <a:custGeom>
              <a:avLst/>
              <a:gdLst/>
              <a:ahLst/>
              <a:cxnLst/>
              <a:rect l="l" t="t" r="r" b="b"/>
              <a:pathLst>
                <a:path w="137160" h="206375">
                  <a:moveTo>
                    <a:pt x="102064" y="-2"/>
                  </a:moveTo>
                  <a:lnTo>
                    <a:pt x="35004" y="-2"/>
                  </a:lnTo>
                  <a:lnTo>
                    <a:pt x="11663" y="35459"/>
                  </a:lnTo>
                  <a:lnTo>
                    <a:pt x="-7" y="79622"/>
                  </a:lnTo>
                  <a:lnTo>
                    <a:pt x="-7" y="126685"/>
                  </a:lnTo>
                  <a:lnTo>
                    <a:pt x="11663" y="170848"/>
                  </a:lnTo>
                  <a:lnTo>
                    <a:pt x="35004" y="206309"/>
                  </a:lnTo>
                  <a:lnTo>
                    <a:pt x="102064" y="206309"/>
                  </a:lnTo>
                  <a:lnTo>
                    <a:pt x="125406" y="170848"/>
                  </a:lnTo>
                  <a:lnTo>
                    <a:pt x="137077" y="126685"/>
                  </a:lnTo>
                  <a:lnTo>
                    <a:pt x="137077" y="79622"/>
                  </a:lnTo>
                  <a:lnTo>
                    <a:pt x="125406" y="35459"/>
                  </a:lnTo>
                  <a:lnTo>
                    <a:pt x="102064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0" name="object 30"/>
            <p:cNvSpPr/>
            <p:nvPr/>
          </p:nvSpPr>
          <p:spPr>
            <a:xfrm>
              <a:off x="4878367" y="1296431"/>
              <a:ext cx="150495" cy="190500"/>
            </a:xfrm>
            <a:custGeom>
              <a:avLst/>
              <a:gdLst/>
              <a:ahLst/>
              <a:cxnLst/>
              <a:rect l="l" t="t" r="r" b="b"/>
              <a:pathLst>
                <a:path w="150495" h="190500">
                  <a:moveTo>
                    <a:pt x="116503" y="-2"/>
                  </a:moveTo>
                  <a:lnTo>
                    <a:pt x="33583" y="-2"/>
                  </a:lnTo>
                  <a:lnTo>
                    <a:pt x="8390" y="42285"/>
                  </a:lnTo>
                  <a:lnTo>
                    <a:pt x="-7" y="95007"/>
                  </a:lnTo>
                  <a:lnTo>
                    <a:pt x="8390" y="147730"/>
                  </a:lnTo>
                  <a:lnTo>
                    <a:pt x="33583" y="190017"/>
                  </a:lnTo>
                  <a:lnTo>
                    <a:pt x="116503" y="190017"/>
                  </a:lnTo>
                  <a:lnTo>
                    <a:pt x="141696" y="147730"/>
                  </a:lnTo>
                  <a:lnTo>
                    <a:pt x="150093" y="95007"/>
                  </a:lnTo>
                  <a:lnTo>
                    <a:pt x="141696" y="42285"/>
                  </a:lnTo>
                  <a:lnTo>
                    <a:pt x="116503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31" name="object 31"/>
            <p:cNvSpPr/>
            <p:nvPr/>
          </p:nvSpPr>
          <p:spPr>
            <a:xfrm>
              <a:off x="4777827" y="1293637"/>
              <a:ext cx="128905" cy="206375"/>
            </a:xfrm>
            <a:custGeom>
              <a:avLst/>
              <a:gdLst/>
              <a:ahLst/>
              <a:cxnLst/>
              <a:rect l="l" t="t" r="r" b="b"/>
              <a:pathLst>
                <a:path w="128904" h="206375">
                  <a:moveTo>
                    <a:pt x="93759" y="-2"/>
                  </a:moveTo>
                  <a:lnTo>
                    <a:pt x="35004" y="-2"/>
                  </a:lnTo>
                  <a:lnTo>
                    <a:pt x="11663" y="35459"/>
                  </a:lnTo>
                  <a:lnTo>
                    <a:pt x="-6" y="79622"/>
                  </a:lnTo>
                  <a:lnTo>
                    <a:pt x="-6" y="126685"/>
                  </a:lnTo>
                  <a:lnTo>
                    <a:pt x="11663" y="170848"/>
                  </a:lnTo>
                  <a:lnTo>
                    <a:pt x="35004" y="206309"/>
                  </a:lnTo>
                  <a:lnTo>
                    <a:pt x="93759" y="206309"/>
                  </a:lnTo>
                  <a:lnTo>
                    <a:pt x="117100" y="170848"/>
                  </a:lnTo>
                  <a:lnTo>
                    <a:pt x="128770" y="126685"/>
                  </a:lnTo>
                  <a:lnTo>
                    <a:pt x="128770" y="79622"/>
                  </a:lnTo>
                  <a:lnTo>
                    <a:pt x="117100" y="35459"/>
                  </a:lnTo>
                  <a:lnTo>
                    <a:pt x="93759" y="-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32" name="object 32"/>
          <p:cNvSpPr txBox="1"/>
          <p:nvPr/>
        </p:nvSpPr>
        <p:spPr>
          <a:xfrm>
            <a:off x="901700" y="1078453"/>
            <a:ext cx="5838825" cy="43751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next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topic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should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look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level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curves</a:t>
            </a:r>
            <a:r>
              <a:rPr dirty="0" sz="1100" b="1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contour</a:t>
            </a:r>
            <a:r>
              <a:rPr dirty="0" sz="1100" spc="5" b="1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curves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level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curves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function</a:t>
            </a:r>
            <a:r>
              <a:rPr dirty="0" baseline="5050" sz="1650" spc="352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30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307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57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30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are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two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dimensional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curves</a:t>
            </a:r>
            <a:r>
              <a:rPr dirty="0" baseline="5050" sz="1650" spc="-7">
                <a:latin typeface="Calibri"/>
                <a:cs typeface="Calibri"/>
              </a:rPr>
              <a:t> we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get</a:t>
            </a:r>
            <a:r>
              <a:rPr dirty="0" baseline="5050" sz="1650" spc="-7">
                <a:latin typeface="Calibri"/>
                <a:cs typeface="Calibri"/>
              </a:rPr>
              <a:t> by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setting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30" i="1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</a:t>
            </a:r>
            <a:r>
              <a:rPr dirty="0" baseline="4629" sz="1800" spc="-3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k </a:t>
            </a:r>
            <a:r>
              <a:rPr dirty="0" baseline="5050" sz="1650">
                <a:latin typeface="Calibri"/>
                <a:cs typeface="Calibri"/>
              </a:rPr>
              <a:t>, </a:t>
            </a:r>
            <a:r>
              <a:rPr dirty="0" baseline="5050" sz="1650" spc="-7">
                <a:latin typeface="Calibri"/>
                <a:cs typeface="Calibri"/>
              </a:rPr>
              <a:t>where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k</a:t>
            </a:r>
            <a:r>
              <a:rPr dirty="0" baseline="5050" sz="1650" spc="-7" i="1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any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number.</a:t>
            </a:r>
            <a:r>
              <a:rPr dirty="0" baseline="5050" sz="1650" spc="34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So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952715" y="8003349"/>
            <a:ext cx="5627370" cy="372110"/>
          </a:xfrm>
          <a:custGeom>
            <a:avLst/>
            <a:gdLst/>
            <a:ahLst/>
            <a:cxnLst/>
            <a:rect l="l" t="t" r="r" b="b"/>
            <a:pathLst>
              <a:path w="5627370" h="372109">
                <a:moveTo>
                  <a:pt x="5627103" y="93802"/>
                </a:moveTo>
                <a:lnTo>
                  <a:pt x="5618823" y="41744"/>
                </a:lnTo>
                <a:lnTo>
                  <a:pt x="5593943" y="0"/>
                </a:lnTo>
                <a:lnTo>
                  <a:pt x="2362987" y="0"/>
                </a:lnTo>
                <a:lnTo>
                  <a:pt x="2338108" y="41744"/>
                </a:lnTo>
                <a:lnTo>
                  <a:pt x="2329815" y="93802"/>
                </a:lnTo>
                <a:lnTo>
                  <a:pt x="2338108" y="145846"/>
                </a:lnTo>
                <a:lnTo>
                  <a:pt x="2361069" y="184378"/>
                </a:lnTo>
                <a:lnTo>
                  <a:pt x="2267331" y="184378"/>
                </a:lnTo>
                <a:lnTo>
                  <a:pt x="2290305" y="145846"/>
                </a:lnTo>
                <a:lnTo>
                  <a:pt x="2298585" y="93802"/>
                </a:lnTo>
                <a:lnTo>
                  <a:pt x="2290305" y="41757"/>
                </a:lnTo>
                <a:lnTo>
                  <a:pt x="2265426" y="0"/>
                </a:lnTo>
                <a:lnTo>
                  <a:pt x="33159" y="0"/>
                </a:lnTo>
                <a:lnTo>
                  <a:pt x="8293" y="41757"/>
                </a:lnTo>
                <a:lnTo>
                  <a:pt x="0" y="93802"/>
                </a:lnTo>
                <a:lnTo>
                  <a:pt x="8293" y="145846"/>
                </a:lnTo>
                <a:lnTo>
                  <a:pt x="32194" y="185991"/>
                </a:lnTo>
                <a:lnTo>
                  <a:pt x="8293" y="226123"/>
                </a:lnTo>
                <a:lnTo>
                  <a:pt x="0" y="278168"/>
                </a:lnTo>
                <a:lnTo>
                  <a:pt x="8293" y="330225"/>
                </a:lnTo>
                <a:lnTo>
                  <a:pt x="33159" y="371970"/>
                </a:lnTo>
                <a:lnTo>
                  <a:pt x="2584589" y="371970"/>
                </a:lnTo>
                <a:lnTo>
                  <a:pt x="2609456" y="330225"/>
                </a:lnTo>
                <a:lnTo>
                  <a:pt x="2617749" y="278168"/>
                </a:lnTo>
                <a:lnTo>
                  <a:pt x="2609456" y="226123"/>
                </a:lnTo>
                <a:lnTo>
                  <a:pt x="2586494" y="187591"/>
                </a:lnTo>
                <a:lnTo>
                  <a:pt x="5593943" y="187591"/>
                </a:lnTo>
                <a:lnTo>
                  <a:pt x="5618823" y="145846"/>
                </a:lnTo>
                <a:lnTo>
                  <a:pt x="5627103" y="9380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4" name="object 34"/>
          <p:cNvSpPr/>
          <p:nvPr/>
        </p:nvSpPr>
        <p:spPr>
          <a:xfrm>
            <a:off x="952724" y="7636137"/>
            <a:ext cx="393065" cy="187960"/>
          </a:xfrm>
          <a:custGeom>
            <a:avLst/>
            <a:gdLst/>
            <a:ahLst/>
            <a:cxnLst/>
            <a:rect l="l" t="t" r="r" b="b"/>
            <a:pathLst>
              <a:path w="393065" h="187959">
                <a:moveTo>
                  <a:pt x="359704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7"/>
                </a:lnTo>
                <a:lnTo>
                  <a:pt x="33162" y="187595"/>
                </a:lnTo>
                <a:lnTo>
                  <a:pt x="359704" y="187595"/>
                </a:lnTo>
                <a:lnTo>
                  <a:pt x="384575" y="145847"/>
                </a:lnTo>
                <a:lnTo>
                  <a:pt x="392866" y="93798"/>
                </a:lnTo>
                <a:lnTo>
                  <a:pt x="384575" y="41748"/>
                </a:lnTo>
                <a:lnTo>
                  <a:pt x="359704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5" name="object 35"/>
          <p:cNvSpPr/>
          <p:nvPr/>
        </p:nvSpPr>
        <p:spPr>
          <a:xfrm>
            <a:off x="3238436" y="7451764"/>
            <a:ext cx="3232150" cy="187960"/>
          </a:xfrm>
          <a:custGeom>
            <a:avLst/>
            <a:gdLst/>
            <a:ahLst/>
            <a:cxnLst/>
            <a:rect l="l" t="t" r="r" b="b"/>
            <a:pathLst>
              <a:path w="3232150" h="187959">
                <a:moveTo>
                  <a:pt x="3198422" y="1"/>
                </a:moveTo>
                <a:lnTo>
                  <a:pt x="33159" y="1"/>
                </a:lnTo>
                <a:lnTo>
                  <a:pt x="8287" y="41748"/>
                </a:lnTo>
                <a:lnTo>
                  <a:pt x="-3" y="93798"/>
                </a:lnTo>
                <a:lnTo>
                  <a:pt x="8287" y="145848"/>
                </a:lnTo>
                <a:lnTo>
                  <a:pt x="33159" y="187596"/>
                </a:lnTo>
                <a:lnTo>
                  <a:pt x="3198422" y="187596"/>
                </a:lnTo>
                <a:lnTo>
                  <a:pt x="3223293" y="145848"/>
                </a:lnTo>
                <a:lnTo>
                  <a:pt x="3231584" y="93798"/>
                </a:lnTo>
                <a:lnTo>
                  <a:pt x="3223293" y="41748"/>
                </a:lnTo>
                <a:lnTo>
                  <a:pt x="3198422" y="1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6" name="object 36"/>
          <p:cNvSpPr/>
          <p:nvPr/>
        </p:nvSpPr>
        <p:spPr>
          <a:xfrm>
            <a:off x="1346901" y="7451764"/>
            <a:ext cx="965200" cy="187960"/>
          </a:xfrm>
          <a:custGeom>
            <a:avLst/>
            <a:gdLst/>
            <a:ahLst/>
            <a:cxnLst/>
            <a:rect l="l" t="t" r="r" b="b"/>
            <a:pathLst>
              <a:path w="965200" h="187959">
                <a:moveTo>
                  <a:pt x="931471" y="6"/>
                </a:moveTo>
                <a:lnTo>
                  <a:pt x="32270" y="6"/>
                </a:lnTo>
                <a:lnTo>
                  <a:pt x="8067" y="40629"/>
                </a:lnTo>
                <a:lnTo>
                  <a:pt x="0" y="91276"/>
                </a:lnTo>
                <a:lnTo>
                  <a:pt x="8067" y="141924"/>
                </a:lnTo>
                <a:lnTo>
                  <a:pt x="32270" y="182547"/>
                </a:lnTo>
                <a:lnTo>
                  <a:pt x="931471" y="187595"/>
                </a:lnTo>
                <a:lnTo>
                  <a:pt x="956343" y="145849"/>
                </a:lnTo>
                <a:lnTo>
                  <a:pt x="964633" y="93801"/>
                </a:lnTo>
                <a:lnTo>
                  <a:pt x="956343" y="41752"/>
                </a:lnTo>
                <a:lnTo>
                  <a:pt x="931471" y="6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7" name="object 37"/>
          <p:cNvSpPr/>
          <p:nvPr/>
        </p:nvSpPr>
        <p:spPr>
          <a:xfrm>
            <a:off x="952865" y="6991284"/>
            <a:ext cx="2034539" cy="187960"/>
          </a:xfrm>
          <a:custGeom>
            <a:avLst/>
            <a:gdLst/>
            <a:ahLst/>
            <a:cxnLst/>
            <a:rect l="l" t="t" r="r" b="b"/>
            <a:pathLst>
              <a:path w="2034539" h="187959">
                <a:moveTo>
                  <a:pt x="2001004" y="1"/>
                </a:moveTo>
                <a:lnTo>
                  <a:pt x="33162" y="1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8"/>
                </a:lnTo>
                <a:lnTo>
                  <a:pt x="33162" y="187595"/>
                </a:lnTo>
                <a:lnTo>
                  <a:pt x="2001004" y="187595"/>
                </a:lnTo>
                <a:lnTo>
                  <a:pt x="2025875" y="145848"/>
                </a:lnTo>
                <a:lnTo>
                  <a:pt x="2034166" y="93798"/>
                </a:lnTo>
                <a:lnTo>
                  <a:pt x="2025875" y="41748"/>
                </a:lnTo>
                <a:lnTo>
                  <a:pt x="2001004" y="1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38" name="object 38"/>
          <p:cNvGrpSpPr/>
          <p:nvPr/>
        </p:nvGrpSpPr>
        <p:grpSpPr>
          <a:xfrm>
            <a:off x="2662596" y="6796254"/>
            <a:ext cx="3918585" cy="387350"/>
            <a:chOff x="2662596" y="6796254"/>
            <a:chExt cx="3918585" cy="387350"/>
          </a:xfrm>
        </p:grpSpPr>
        <p:sp>
          <p:nvSpPr>
            <p:cNvPr id="39" name="object 39"/>
            <p:cNvSpPr/>
            <p:nvPr/>
          </p:nvSpPr>
          <p:spPr>
            <a:xfrm>
              <a:off x="3196429" y="6976193"/>
              <a:ext cx="137795" cy="207645"/>
            </a:xfrm>
            <a:custGeom>
              <a:avLst/>
              <a:gdLst/>
              <a:ahLst/>
              <a:cxnLst/>
              <a:rect l="l" t="t" r="r" b="b"/>
              <a:pathLst>
                <a:path w="137795" h="207645">
                  <a:moveTo>
                    <a:pt x="102197" y="1"/>
                  </a:moveTo>
                  <a:lnTo>
                    <a:pt x="35136" y="1"/>
                  </a:lnTo>
                  <a:lnTo>
                    <a:pt x="11712" y="35586"/>
                  </a:lnTo>
                  <a:lnTo>
                    <a:pt x="1" y="79903"/>
                  </a:lnTo>
                  <a:lnTo>
                    <a:pt x="1" y="127131"/>
                  </a:lnTo>
                  <a:lnTo>
                    <a:pt x="11712" y="171448"/>
                  </a:lnTo>
                  <a:lnTo>
                    <a:pt x="35136" y="207032"/>
                  </a:lnTo>
                  <a:lnTo>
                    <a:pt x="102197" y="207032"/>
                  </a:lnTo>
                  <a:lnTo>
                    <a:pt x="125620" y="171448"/>
                  </a:lnTo>
                  <a:lnTo>
                    <a:pt x="137332" y="127131"/>
                  </a:lnTo>
                  <a:lnTo>
                    <a:pt x="137332" y="79903"/>
                  </a:lnTo>
                  <a:lnTo>
                    <a:pt x="125620" y="35586"/>
                  </a:lnTo>
                  <a:lnTo>
                    <a:pt x="102197" y="1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0" name="object 40"/>
            <p:cNvSpPr/>
            <p:nvPr/>
          </p:nvSpPr>
          <p:spPr>
            <a:xfrm>
              <a:off x="3079892" y="6978996"/>
              <a:ext cx="150495" cy="191135"/>
            </a:xfrm>
            <a:custGeom>
              <a:avLst/>
              <a:gdLst/>
              <a:ahLst/>
              <a:cxnLst/>
              <a:rect l="l" t="t" r="r" b="b"/>
              <a:pathLst>
                <a:path w="150494" h="191134">
                  <a:moveTo>
                    <a:pt x="116629" y="1"/>
                  </a:moveTo>
                  <a:lnTo>
                    <a:pt x="33710" y="1"/>
                  </a:lnTo>
                  <a:lnTo>
                    <a:pt x="8428" y="42436"/>
                  </a:lnTo>
                  <a:lnTo>
                    <a:pt x="1" y="95344"/>
                  </a:lnTo>
                  <a:lnTo>
                    <a:pt x="8428" y="148251"/>
                  </a:lnTo>
                  <a:lnTo>
                    <a:pt x="33710" y="190686"/>
                  </a:lnTo>
                  <a:lnTo>
                    <a:pt x="116629" y="190686"/>
                  </a:lnTo>
                  <a:lnTo>
                    <a:pt x="141911" y="148251"/>
                  </a:lnTo>
                  <a:lnTo>
                    <a:pt x="150338" y="95344"/>
                  </a:lnTo>
                  <a:lnTo>
                    <a:pt x="141911" y="42436"/>
                  </a:lnTo>
                  <a:lnTo>
                    <a:pt x="116629" y="1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1" name="object 41"/>
            <p:cNvSpPr/>
            <p:nvPr/>
          </p:nvSpPr>
          <p:spPr>
            <a:xfrm>
              <a:off x="2979385" y="6976193"/>
              <a:ext cx="129539" cy="207645"/>
            </a:xfrm>
            <a:custGeom>
              <a:avLst/>
              <a:gdLst/>
              <a:ahLst/>
              <a:cxnLst/>
              <a:rect l="l" t="t" r="r" b="b"/>
              <a:pathLst>
                <a:path w="129539" h="207645">
                  <a:moveTo>
                    <a:pt x="93891" y="1"/>
                  </a:moveTo>
                  <a:lnTo>
                    <a:pt x="35135" y="1"/>
                  </a:lnTo>
                  <a:lnTo>
                    <a:pt x="11712" y="35586"/>
                  </a:lnTo>
                  <a:lnTo>
                    <a:pt x="1" y="79903"/>
                  </a:lnTo>
                  <a:lnTo>
                    <a:pt x="1" y="127131"/>
                  </a:lnTo>
                  <a:lnTo>
                    <a:pt x="11712" y="171448"/>
                  </a:lnTo>
                  <a:lnTo>
                    <a:pt x="35135" y="207032"/>
                  </a:lnTo>
                  <a:lnTo>
                    <a:pt x="93891" y="207032"/>
                  </a:lnTo>
                  <a:lnTo>
                    <a:pt x="117314" y="171448"/>
                  </a:lnTo>
                  <a:lnTo>
                    <a:pt x="129026" y="127131"/>
                  </a:lnTo>
                  <a:lnTo>
                    <a:pt x="129026" y="79903"/>
                  </a:lnTo>
                  <a:lnTo>
                    <a:pt x="117314" y="35586"/>
                  </a:lnTo>
                  <a:lnTo>
                    <a:pt x="93891" y="1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2" name="object 42"/>
            <p:cNvSpPr/>
            <p:nvPr/>
          </p:nvSpPr>
          <p:spPr>
            <a:xfrm>
              <a:off x="2662596" y="6796254"/>
              <a:ext cx="3918585" cy="187960"/>
            </a:xfrm>
            <a:custGeom>
              <a:avLst/>
              <a:gdLst/>
              <a:ahLst/>
              <a:cxnLst/>
              <a:rect l="l" t="t" r="r" b="b"/>
              <a:pathLst>
                <a:path w="3918584" h="187959">
                  <a:moveTo>
                    <a:pt x="3885016" y="2"/>
                  </a:moveTo>
                  <a:lnTo>
                    <a:pt x="33164" y="2"/>
                  </a:lnTo>
                  <a:lnTo>
                    <a:pt x="8291" y="41750"/>
                  </a:lnTo>
                  <a:lnTo>
                    <a:pt x="0" y="93800"/>
                  </a:lnTo>
                  <a:lnTo>
                    <a:pt x="8291" y="145850"/>
                  </a:lnTo>
                  <a:lnTo>
                    <a:pt x="33164" y="187598"/>
                  </a:lnTo>
                  <a:lnTo>
                    <a:pt x="3885016" y="187598"/>
                  </a:lnTo>
                  <a:lnTo>
                    <a:pt x="3909887" y="145850"/>
                  </a:lnTo>
                  <a:lnTo>
                    <a:pt x="3918178" y="93800"/>
                  </a:lnTo>
                  <a:lnTo>
                    <a:pt x="3909887" y="41750"/>
                  </a:lnTo>
                  <a:lnTo>
                    <a:pt x="3885016" y="2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43" name="object 43"/>
          <p:cNvSpPr/>
          <p:nvPr/>
        </p:nvSpPr>
        <p:spPr>
          <a:xfrm>
            <a:off x="952855" y="5693041"/>
            <a:ext cx="5508625" cy="372110"/>
          </a:xfrm>
          <a:custGeom>
            <a:avLst/>
            <a:gdLst/>
            <a:ahLst/>
            <a:cxnLst/>
            <a:rect l="l" t="t" r="r" b="b"/>
            <a:pathLst>
              <a:path w="5508625" h="372110">
                <a:moveTo>
                  <a:pt x="5508066" y="93802"/>
                </a:moveTo>
                <a:lnTo>
                  <a:pt x="5499773" y="41744"/>
                </a:lnTo>
                <a:lnTo>
                  <a:pt x="5474894" y="0"/>
                </a:lnTo>
                <a:lnTo>
                  <a:pt x="33172" y="0"/>
                </a:lnTo>
                <a:lnTo>
                  <a:pt x="8293" y="41744"/>
                </a:lnTo>
                <a:lnTo>
                  <a:pt x="0" y="93802"/>
                </a:lnTo>
                <a:lnTo>
                  <a:pt x="8293" y="145846"/>
                </a:lnTo>
                <a:lnTo>
                  <a:pt x="32219" y="186029"/>
                </a:lnTo>
                <a:lnTo>
                  <a:pt x="8293" y="226187"/>
                </a:lnTo>
                <a:lnTo>
                  <a:pt x="0" y="278231"/>
                </a:lnTo>
                <a:lnTo>
                  <a:pt x="8293" y="330288"/>
                </a:lnTo>
                <a:lnTo>
                  <a:pt x="33172" y="372033"/>
                </a:lnTo>
                <a:lnTo>
                  <a:pt x="970699" y="372033"/>
                </a:lnTo>
                <a:lnTo>
                  <a:pt x="995565" y="330288"/>
                </a:lnTo>
                <a:lnTo>
                  <a:pt x="1003858" y="278231"/>
                </a:lnTo>
                <a:lnTo>
                  <a:pt x="995565" y="226187"/>
                </a:lnTo>
                <a:lnTo>
                  <a:pt x="972578" y="187604"/>
                </a:lnTo>
                <a:lnTo>
                  <a:pt x="5474894" y="187604"/>
                </a:lnTo>
                <a:lnTo>
                  <a:pt x="5499773" y="145846"/>
                </a:lnTo>
                <a:lnTo>
                  <a:pt x="5508066" y="93802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4" name="object 44"/>
          <p:cNvSpPr/>
          <p:nvPr/>
        </p:nvSpPr>
        <p:spPr>
          <a:xfrm>
            <a:off x="3734165" y="1578268"/>
            <a:ext cx="2920365" cy="187960"/>
          </a:xfrm>
          <a:custGeom>
            <a:avLst/>
            <a:gdLst/>
            <a:ahLst/>
            <a:cxnLst/>
            <a:rect l="l" t="t" r="r" b="b"/>
            <a:pathLst>
              <a:path w="2920365" h="187960">
                <a:moveTo>
                  <a:pt x="2886943" y="-5"/>
                </a:moveTo>
                <a:lnTo>
                  <a:pt x="33163" y="-5"/>
                </a:lnTo>
                <a:lnTo>
                  <a:pt x="8291" y="41742"/>
                </a:lnTo>
                <a:lnTo>
                  <a:pt x="1" y="93793"/>
                </a:lnTo>
                <a:lnTo>
                  <a:pt x="8291" y="145843"/>
                </a:lnTo>
                <a:lnTo>
                  <a:pt x="33163" y="187592"/>
                </a:lnTo>
                <a:lnTo>
                  <a:pt x="2886943" y="187592"/>
                </a:lnTo>
                <a:lnTo>
                  <a:pt x="2911815" y="145843"/>
                </a:lnTo>
                <a:lnTo>
                  <a:pt x="2920106" y="93793"/>
                </a:lnTo>
                <a:lnTo>
                  <a:pt x="2911815" y="41742"/>
                </a:lnTo>
                <a:lnTo>
                  <a:pt x="2886943" y="-5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45" name="object 45"/>
          <p:cNvGrpSpPr/>
          <p:nvPr/>
        </p:nvGrpSpPr>
        <p:grpSpPr>
          <a:xfrm>
            <a:off x="3505085" y="1563279"/>
            <a:ext cx="256540" cy="205740"/>
            <a:chOff x="3505085" y="1563279"/>
            <a:chExt cx="256540" cy="205740"/>
          </a:xfrm>
        </p:grpSpPr>
        <p:sp>
          <p:nvSpPr>
            <p:cNvPr id="46" name="object 46"/>
            <p:cNvSpPr/>
            <p:nvPr/>
          </p:nvSpPr>
          <p:spPr>
            <a:xfrm>
              <a:off x="3623379" y="1563279"/>
              <a:ext cx="137795" cy="205740"/>
            </a:xfrm>
            <a:custGeom>
              <a:avLst/>
              <a:gdLst/>
              <a:ahLst/>
              <a:cxnLst/>
              <a:rect l="l" t="t" r="r" b="b"/>
              <a:pathLst>
                <a:path w="137795" h="205739">
                  <a:moveTo>
                    <a:pt x="102837" y="-5"/>
                  </a:moveTo>
                  <a:lnTo>
                    <a:pt x="34828" y="-5"/>
                  </a:lnTo>
                  <a:lnTo>
                    <a:pt x="11610" y="35268"/>
                  </a:lnTo>
                  <a:lnTo>
                    <a:pt x="1" y="79199"/>
                  </a:lnTo>
                  <a:lnTo>
                    <a:pt x="1" y="126014"/>
                  </a:lnTo>
                  <a:lnTo>
                    <a:pt x="11610" y="169944"/>
                  </a:lnTo>
                  <a:lnTo>
                    <a:pt x="34828" y="205219"/>
                  </a:lnTo>
                  <a:lnTo>
                    <a:pt x="102837" y="205219"/>
                  </a:lnTo>
                  <a:lnTo>
                    <a:pt x="126056" y="169944"/>
                  </a:lnTo>
                  <a:lnTo>
                    <a:pt x="137665" y="126014"/>
                  </a:lnTo>
                  <a:lnTo>
                    <a:pt x="137665" y="79199"/>
                  </a:lnTo>
                  <a:lnTo>
                    <a:pt x="126056" y="35268"/>
                  </a:lnTo>
                  <a:lnTo>
                    <a:pt x="102837" y="-5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47" name="object 47"/>
            <p:cNvSpPr/>
            <p:nvPr/>
          </p:nvSpPr>
          <p:spPr>
            <a:xfrm>
              <a:off x="3505085" y="1566057"/>
              <a:ext cx="151130" cy="189230"/>
            </a:xfrm>
            <a:custGeom>
              <a:avLst/>
              <a:gdLst/>
              <a:ahLst/>
              <a:cxnLst/>
              <a:rect l="l" t="t" r="r" b="b"/>
              <a:pathLst>
                <a:path w="151129" h="189230">
                  <a:moveTo>
                    <a:pt x="117508" y="-5"/>
                  </a:moveTo>
                  <a:lnTo>
                    <a:pt x="33414" y="-5"/>
                  </a:lnTo>
                  <a:lnTo>
                    <a:pt x="8354" y="42059"/>
                  </a:lnTo>
                  <a:lnTo>
                    <a:pt x="1" y="94505"/>
                  </a:lnTo>
                  <a:lnTo>
                    <a:pt x="8354" y="146951"/>
                  </a:lnTo>
                  <a:lnTo>
                    <a:pt x="33414" y="189016"/>
                  </a:lnTo>
                  <a:lnTo>
                    <a:pt x="117508" y="189016"/>
                  </a:lnTo>
                  <a:lnTo>
                    <a:pt x="142568" y="146951"/>
                  </a:lnTo>
                  <a:lnTo>
                    <a:pt x="150921" y="94505"/>
                  </a:lnTo>
                  <a:lnTo>
                    <a:pt x="142568" y="42059"/>
                  </a:lnTo>
                  <a:lnTo>
                    <a:pt x="117508" y="-5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48" name="object 48"/>
          <p:cNvGrpSpPr/>
          <p:nvPr/>
        </p:nvGrpSpPr>
        <p:grpSpPr>
          <a:xfrm>
            <a:off x="3032200" y="1529255"/>
            <a:ext cx="516255" cy="247650"/>
            <a:chOff x="3032200" y="1529255"/>
            <a:chExt cx="516255" cy="247650"/>
          </a:xfrm>
        </p:grpSpPr>
        <p:sp>
          <p:nvSpPr>
            <p:cNvPr id="49" name="object 49"/>
            <p:cNvSpPr/>
            <p:nvPr/>
          </p:nvSpPr>
          <p:spPr>
            <a:xfrm>
              <a:off x="3032200" y="1560657"/>
              <a:ext cx="342265" cy="208279"/>
            </a:xfrm>
            <a:custGeom>
              <a:avLst/>
              <a:gdLst/>
              <a:ahLst/>
              <a:cxnLst/>
              <a:rect l="l" t="t" r="r" b="b"/>
              <a:pathLst>
                <a:path w="342264" h="208280">
                  <a:moveTo>
                    <a:pt x="306406" y="-5"/>
                  </a:moveTo>
                  <a:lnTo>
                    <a:pt x="34828" y="2616"/>
                  </a:lnTo>
                  <a:lnTo>
                    <a:pt x="11610" y="37891"/>
                  </a:lnTo>
                  <a:lnTo>
                    <a:pt x="1" y="81821"/>
                  </a:lnTo>
                  <a:lnTo>
                    <a:pt x="1" y="128637"/>
                  </a:lnTo>
                  <a:lnTo>
                    <a:pt x="11610" y="172567"/>
                  </a:lnTo>
                  <a:lnTo>
                    <a:pt x="34828" y="207842"/>
                  </a:lnTo>
                  <a:lnTo>
                    <a:pt x="306406" y="207842"/>
                  </a:lnTo>
                  <a:lnTo>
                    <a:pt x="329922" y="172116"/>
                  </a:lnTo>
                  <a:lnTo>
                    <a:pt x="341679" y="127624"/>
                  </a:lnTo>
                  <a:lnTo>
                    <a:pt x="341679" y="80210"/>
                  </a:lnTo>
                  <a:lnTo>
                    <a:pt x="329922" y="35719"/>
                  </a:lnTo>
                  <a:lnTo>
                    <a:pt x="306406" y="-5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50" name="object 50"/>
            <p:cNvSpPr/>
            <p:nvPr/>
          </p:nvSpPr>
          <p:spPr>
            <a:xfrm>
              <a:off x="3116534" y="1529255"/>
              <a:ext cx="432434" cy="247650"/>
            </a:xfrm>
            <a:custGeom>
              <a:avLst/>
              <a:gdLst/>
              <a:ahLst/>
              <a:cxnLst/>
              <a:rect l="l" t="t" r="r" b="b"/>
              <a:pathLst>
                <a:path w="432435" h="247650">
                  <a:moveTo>
                    <a:pt x="388081" y="-6"/>
                  </a:moveTo>
                  <a:lnTo>
                    <a:pt x="43770" y="-6"/>
                  </a:lnTo>
                  <a:lnTo>
                    <a:pt x="19454" y="34545"/>
                  </a:lnTo>
                  <a:lnTo>
                    <a:pt x="4864" y="77154"/>
                  </a:lnTo>
                  <a:lnTo>
                    <a:pt x="1" y="123792"/>
                  </a:lnTo>
                  <a:lnTo>
                    <a:pt x="4864" y="170431"/>
                  </a:lnTo>
                  <a:lnTo>
                    <a:pt x="19454" y="213040"/>
                  </a:lnTo>
                  <a:lnTo>
                    <a:pt x="43770" y="247592"/>
                  </a:lnTo>
                  <a:lnTo>
                    <a:pt x="388081" y="247592"/>
                  </a:lnTo>
                  <a:lnTo>
                    <a:pt x="412397" y="213040"/>
                  </a:lnTo>
                  <a:lnTo>
                    <a:pt x="426987" y="170431"/>
                  </a:lnTo>
                  <a:lnTo>
                    <a:pt x="431850" y="123792"/>
                  </a:lnTo>
                  <a:lnTo>
                    <a:pt x="426987" y="77154"/>
                  </a:lnTo>
                  <a:lnTo>
                    <a:pt x="412397" y="34545"/>
                  </a:lnTo>
                  <a:lnTo>
                    <a:pt x="388081" y="-6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51" name="object 51"/>
          <p:cNvSpPr/>
          <p:nvPr/>
        </p:nvSpPr>
        <p:spPr>
          <a:xfrm>
            <a:off x="881212" y="1578279"/>
            <a:ext cx="2135505" cy="187960"/>
          </a:xfrm>
          <a:custGeom>
            <a:avLst/>
            <a:gdLst/>
            <a:ahLst/>
            <a:cxnLst/>
            <a:rect l="l" t="t" r="r" b="b"/>
            <a:pathLst>
              <a:path w="2135505" h="187960">
                <a:moveTo>
                  <a:pt x="2102239" y="-5"/>
                </a:moveTo>
                <a:lnTo>
                  <a:pt x="33163" y="-5"/>
                </a:lnTo>
                <a:lnTo>
                  <a:pt x="8290" y="41743"/>
                </a:lnTo>
                <a:lnTo>
                  <a:pt x="0" y="93794"/>
                </a:lnTo>
                <a:lnTo>
                  <a:pt x="8290" y="145845"/>
                </a:lnTo>
                <a:lnTo>
                  <a:pt x="33163" y="187593"/>
                </a:lnTo>
                <a:lnTo>
                  <a:pt x="2102239" y="187593"/>
                </a:lnTo>
                <a:lnTo>
                  <a:pt x="2127111" y="145845"/>
                </a:lnTo>
                <a:lnTo>
                  <a:pt x="2135402" y="93794"/>
                </a:lnTo>
                <a:lnTo>
                  <a:pt x="2127111" y="41743"/>
                </a:lnTo>
                <a:lnTo>
                  <a:pt x="2102239" y="-5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2" name="object 52"/>
          <p:cNvSpPr txBox="1"/>
          <p:nvPr/>
        </p:nvSpPr>
        <p:spPr>
          <a:xfrm>
            <a:off x="901675" y="1517563"/>
            <a:ext cx="2914015" cy="26797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equations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level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curves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are</a:t>
            </a:r>
            <a:r>
              <a:rPr dirty="0" baseline="5050" sz="1650" spc="607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k</a:t>
            </a:r>
            <a:r>
              <a:rPr dirty="0" baseline="4629" sz="1800" spc="30" i="1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3885582" y="1569211"/>
            <a:ext cx="2748915" cy="1936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 spc="-5">
                <a:latin typeface="Calibri"/>
                <a:cs typeface="Calibri"/>
              </a:rPr>
              <a:t>Note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sometimes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</a:t>
            </a:r>
            <a:r>
              <a:rPr dirty="0" sz="1100">
                <a:latin typeface="Calibri"/>
                <a:cs typeface="Calibri"/>
              </a:rPr>
              <a:t>the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901669" y="1788708"/>
            <a:ext cx="5925820" cy="1583690"/>
          </a:xfrm>
          <a:prstGeom prst="rect">
            <a:avLst/>
          </a:prstGeom>
        </p:spPr>
        <p:txBody>
          <a:bodyPr wrap="square" lIns="0" tIns="1143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dirty="0" baseline="5050" sz="1650">
                <a:latin typeface="Calibri"/>
                <a:cs typeface="Calibri"/>
              </a:rPr>
              <a:t>form</a:t>
            </a:r>
            <a:r>
              <a:rPr dirty="0" baseline="5050" sz="1650" spc="232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22" i="1">
                <a:latin typeface="Times New Roman"/>
                <a:cs typeface="Times New Roman"/>
              </a:rPr>
              <a:t>y</a:t>
            </a:r>
            <a:r>
              <a:rPr dirty="0" baseline="4629" sz="1800" spc="22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z</a:t>
            </a:r>
            <a:r>
              <a:rPr dirty="0" baseline="4629" sz="1800" spc="-27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r>
              <a:rPr dirty="0" baseline="4629" sz="1800" spc="172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 in </a:t>
            </a:r>
            <a:r>
              <a:rPr dirty="0" baseline="5050" sz="1650">
                <a:latin typeface="Calibri"/>
                <a:cs typeface="Calibri"/>
              </a:rPr>
              <a:t>these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cases</a:t>
            </a:r>
            <a:r>
              <a:rPr dirty="0" baseline="5050" sz="1650" spc="-7">
                <a:latin typeface="Calibri"/>
                <a:cs typeface="Calibri"/>
              </a:rPr>
              <a:t> 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equations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 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level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curves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are</a:t>
            </a:r>
            <a:r>
              <a:rPr dirty="0" baseline="5050" sz="1650" spc="600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y</a:t>
            </a:r>
            <a:r>
              <a:rPr dirty="0" baseline="4629" sz="1800" spc="15">
                <a:latin typeface="Times New Roman"/>
                <a:cs typeface="Times New Roman"/>
              </a:rPr>
              <a:t>,</a:t>
            </a:r>
            <a:r>
              <a:rPr dirty="0" baseline="4629" sz="1800" spc="-22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k</a:t>
            </a:r>
            <a:r>
              <a:rPr dirty="0" baseline="4629" sz="1800" spc="-20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Times New Roman"/>
                <a:cs typeface="Times New Roman"/>
              </a:rPr>
              <a:t>0</a:t>
            </a:r>
            <a:r>
              <a:rPr dirty="0" baseline="4629" sz="1800" spc="-15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  <a:p>
            <a:pPr marL="12700" marR="5080">
              <a:lnSpc>
                <a:spcPct val="110000"/>
              </a:lnSpc>
              <a:spcBef>
                <a:spcPts val="1655"/>
              </a:spcBef>
            </a:pPr>
            <a:r>
              <a:rPr dirty="0" sz="1100">
                <a:latin typeface="Calibri"/>
                <a:cs typeface="Calibri"/>
              </a:rPr>
              <a:t>You’ve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probably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level </a:t>
            </a:r>
            <a:r>
              <a:rPr dirty="0" sz="1100">
                <a:latin typeface="Calibri"/>
                <a:cs typeface="Calibri"/>
              </a:rPr>
              <a:t>curves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(or</a:t>
            </a:r>
            <a:r>
              <a:rPr dirty="0" sz="1100" spc="-5">
                <a:latin typeface="Calibri"/>
                <a:cs typeface="Calibri"/>
              </a:rPr>
              <a:t> contour curves,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whatever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you </a:t>
            </a:r>
            <a:r>
              <a:rPr dirty="0" sz="1100" spc="-5">
                <a:latin typeface="Calibri"/>
                <a:cs typeface="Calibri"/>
              </a:rPr>
              <a:t>want to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call </a:t>
            </a:r>
            <a:r>
              <a:rPr dirty="0" sz="1100">
                <a:latin typeface="Calibri"/>
                <a:cs typeface="Calibri"/>
              </a:rPr>
              <a:t>them)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before.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you’ve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ever</a:t>
            </a:r>
            <a:r>
              <a:rPr dirty="0" sz="1100" spc="-5">
                <a:latin typeface="Calibri"/>
                <a:cs typeface="Calibri"/>
              </a:rPr>
              <a:t> seen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-5">
                <a:latin typeface="Calibri"/>
                <a:cs typeface="Calibri"/>
              </a:rPr>
              <a:t> elevation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map</a:t>
            </a:r>
            <a:r>
              <a:rPr dirty="0" sz="1100">
                <a:latin typeface="Calibri"/>
                <a:cs typeface="Calibri"/>
              </a:rPr>
              <a:t> for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piece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land,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-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nothing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more than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contour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curves </a:t>
            </a: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elevation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land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area.</a:t>
            </a:r>
            <a:r>
              <a:rPr dirty="0" sz="1100" spc="27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course,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probably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don’t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have</a:t>
            </a:r>
            <a:r>
              <a:rPr dirty="0" sz="1100" spc="2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function that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elevation,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but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</a:t>
            </a:r>
            <a:r>
              <a:rPr dirty="0" sz="1100" spc="-5">
                <a:latin typeface="Calibri"/>
                <a:cs typeface="Calibri"/>
              </a:rPr>
              <a:t> at least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graph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contour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curves.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12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do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55" name="object 55"/>
          <p:cNvGrpSpPr/>
          <p:nvPr/>
        </p:nvGrpSpPr>
        <p:grpSpPr>
          <a:xfrm>
            <a:off x="3918363" y="4161263"/>
            <a:ext cx="539115" cy="216535"/>
            <a:chOff x="3918363" y="4161263"/>
            <a:chExt cx="539115" cy="216535"/>
          </a:xfrm>
        </p:grpSpPr>
        <p:sp>
          <p:nvSpPr>
            <p:cNvPr id="56" name="object 56"/>
            <p:cNvSpPr/>
            <p:nvPr/>
          </p:nvSpPr>
          <p:spPr>
            <a:xfrm>
              <a:off x="3919556" y="4296868"/>
              <a:ext cx="15875" cy="12065"/>
            </a:xfrm>
            <a:custGeom>
              <a:avLst/>
              <a:gdLst/>
              <a:ahLst/>
              <a:cxnLst/>
              <a:rect l="l" t="t" r="r" b="b"/>
              <a:pathLst>
                <a:path w="15875" h="12064">
                  <a:moveTo>
                    <a:pt x="0" y="11634"/>
                  </a:moveTo>
                  <a:lnTo>
                    <a:pt x="1552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7" name="object 57"/>
            <p:cNvSpPr/>
            <p:nvPr/>
          </p:nvSpPr>
          <p:spPr>
            <a:xfrm>
              <a:off x="3935083" y="4296867"/>
              <a:ext cx="37465" cy="80645"/>
            </a:xfrm>
            <a:custGeom>
              <a:avLst/>
              <a:gdLst/>
              <a:ahLst/>
              <a:cxnLst/>
              <a:rect l="l" t="t" r="r" b="b"/>
              <a:pathLst>
                <a:path w="37464" h="80645">
                  <a:moveTo>
                    <a:pt x="0" y="0"/>
                  </a:moveTo>
                  <a:lnTo>
                    <a:pt x="37025" y="80638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8" name="object 58"/>
            <p:cNvSpPr/>
            <p:nvPr/>
          </p:nvSpPr>
          <p:spPr>
            <a:xfrm>
              <a:off x="3972110" y="4164876"/>
              <a:ext cx="40640" cy="212725"/>
            </a:xfrm>
            <a:custGeom>
              <a:avLst/>
              <a:gdLst/>
              <a:ahLst/>
              <a:cxnLst/>
              <a:rect l="l" t="t" r="r" b="b"/>
              <a:pathLst>
                <a:path w="40639" h="212725">
                  <a:moveTo>
                    <a:pt x="0" y="212629"/>
                  </a:moveTo>
                  <a:lnTo>
                    <a:pt x="406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59" name="object 59"/>
            <p:cNvSpPr/>
            <p:nvPr/>
          </p:nvSpPr>
          <p:spPr>
            <a:xfrm>
              <a:off x="4012719" y="4164875"/>
              <a:ext cx="445134" cy="0"/>
            </a:xfrm>
            <a:custGeom>
              <a:avLst/>
              <a:gdLst/>
              <a:ahLst/>
              <a:cxnLst/>
              <a:rect l="l" t="t" r="r" b="b"/>
              <a:pathLst>
                <a:path w="445135" h="0">
                  <a:moveTo>
                    <a:pt x="0" y="0"/>
                  </a:moveTo>
                  <a:lnTo>
                    <a:pt x="44470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0" name="object 60"/>
            <p:cNvSpPr/>
            <p:nvPr/>
          </p:nvSpPr>
          <p:spPr>
            <a:xfrm>
              <a:off x="3918363" y="4161263"/>
              <a:ext cx="539115" cy="216535"/>
            </a:xfrm>
            <a:custGeom>
              <a:avLst/>
              <a:gdLst/>
              <a:ahLst/>
              <a:cxnLst/>
              <a:rect l="l" t="t" r="r" b="b"/>
              <a:pathLst>
                <a:path w="539114" h="216535">
                  <a:moveTo>
                    <a:pt x="57729" y="216239"/>
                  </a:moveTo>
                  <a:lnTo>
                    <a:pt x="50163" y="216239"/>
                  </a:lnTo>
                  <a:lnTo>
                    <a:pt x="12739" y="141217"/>
                  </a:lnTo>
                  <a:lnTo>
                    <a:pt x="2786" y="149241"/>
                  </a:lnTo>
                  <a:lnTo>
                    <a:pt x="0" y="145229"/>
                  </a:lnTo>
                  <a:lnTo>
                    <a:pt x="21100" y="129984"/>
                  </a:lnTo>
                  <a:lnTo>
                    <a:pt x="53747" y="197384"/>
                  </a:lnTo>
                  <a:lnTo>
                    <a:pt x="91568" y="0"/>
                  </a:lnTo>
                  <a:lnTo>
                    <a:pt x="539066" y="0"/>
                  </a:lnTo>
                  <a:lnTo>
                    <a:pt x="539066" y="7622"/>
                  </a:lnTo>
                  <a:lnTo>
                    <a:pt x="97541" y="7622"/>
                  </a:lnTo>
                  <a:lnTo>
                    <a:pt x="57729" y="21623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1" name="object 61"/>
          <p:cNvGrpSpPr/>
          <p:nvPr/>
        </p:nvGrpSpPr>
        <p:grpSpPr>
          <a:xfrm>
            <a:off x="3568242" y="5278725"/>
            <a:ext cx="540385" cy="212090"/>
            <a:chOff x="3568242" y="5278725"/>
            <a:chExt cx="540385" cy="212090"/>
          </a:xfrm>
        </p:grpSpPr>
        <p:sp>
          <p:nvSpPr>
            <p:cNvPr id="62" name="object 62"/>
            <p:cNvSpPr/>
            <p:nvPr/>
          </p:nvSpPr>
          <p:spPr>
            <a:xfrm>
              <a:off x="3569437" y="5411346"/>
              <a:ext cx="15875" cy="11430"/>
            </a:xfrm>
            <a:custGeom>
              <a:avLst/>
              <a:gdLst/>
              <a:ahLst/>
              <a:cxnLst/>
              <a:rect l="l" t="t" r="r" b="b"/>
              <a:pathLst>
                <a:path w="15875" h="11429">
                  <a:moveTo>
                    <a:pt x="0" y="11378"/>
                  </a:moveTo>
                  <a:lnTo>
                    <a:pt x="15549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3" name="object 63"/>
            <p:cNvSpPr/>
            <p:nvPr/>
          </p:nvSpPr>
          <p:spPr>
            <a:xfrm>
              <a:off x="3584987" y="5411346"/>
              <a:ext cx="37465" cy="79375"/>
            </a:xfrm>
            <a:custGeom>
              <a:avLst/>
              <a:gdLst/>
              <a:ahLst/>
              <a:cxnLst/>
              <a:rect l="l" t="t" r="r" b="b"/>
              <a:pathLst>
                <a:path w="37464" h="79375">
                  <a:moveTo>
                    <a:pt x="0" y="0"/>
                  </a:moveTo>
                  <a:lnTo>
                    <a:pt x="37079" y="78865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4" name="object 64"/>
            <p:cNvSpPr/>
            <p:nvPr/>
          </p:nvSpPr>
          <p:spPr>
            <a:xfrm>
              <a:off x="3622067" y="5282257"/>
              <a:ext cx="41275" cy="208279"/>
            </a:xfrm>
            <a:custGeom>
              <a:avLst/>
              <a:gdLst/>
              <a:ahLst/>
              <a:cxnLst/>
              <a:rect l="l" t="t" r="r" b="b"/>
              <a:pathLst>
                <a:path w="41275" h="208279">
                  <a:moveTo>
                    <a:pt x="0" y="207952"/>
                  </a:moveTo>
                  <a:lnTo>
                    <a:pt x="4066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5" name="object 65"/>
            <p:cNvSpPr/>
            <p:nvPr/>
          </p:nvSpPr>
          <p:spPr>
            <a:xfrm>
              <a:off x="3662735" y="5282257"/>
              <a:ext cx="445770" cy="0"/>
            </a:xfrm>
            <a:custGeom>
              <a:avLst/>
              <a:gdLst/>
              <a:ahLst/>
              <a:cxnLst/>
              <a:rect l="l" t="t" r="r" b="b"/>
              <a:pathLst>
                <a:path w="445770" h="0">
                  <a:moveTo>
                    <a:pt x="0" y="0"/>
                  </a:moveTo>
                  <a:lnTo>
                    <a:pt x="445354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6" name="object 66"/>
            <p:cNvSpPr/>
            <p:nvPr/>
          </p:nvSpPr>
          <p:spPr>
            <a:xfrm>
              <a:off x="3568242" y="5278725"/>
              <a:ext cx="540385" cy="212090"/>
            </a:xfrm>
            <a:custGeom>
              <a:avLst/>
              <a:gdLst/>
              <a:ahLst/>
              <a:cxnLst/>
              <a:rect l="l" t="t" r="r" b="b"/>
              <a:pathLst>
                <a:path w="540385" h="212089">
                  <a:moveTo>
                    <a:pt x="57813" y="211484"/>
                  </a:moveTo>
                  <a:lnTo>
                    <a:pt x="50237" y="211484"/>
                  </a:lnTo>
                  <a:lnTo>
                    <a:pt x="12759" y="138112"/>
                  </a:lnTo>
                  <a:lnTo>
                    <a:pt x="2790" y="145958"/>
                  </a:lnTo>
                  <a:lnTo>
                    <a:pt x="0" y="142036"/>
                  </a:lnTo>
                  <a:lnTo>
                    <a:pt x="21131" y="127125"/>
                  </a:lnTo>
                  <a:lnTo>
                    <a:pt x="53825" y="193042"/>
                  </a:lnTo>
                  <a:lnTo>
                    <a:pt x="91702" y="0"/>
                  </a:lnTo>
                  <a:lnTo>
                    <a:pt x="539848" y="0"/>
                  </a:lnTo>
                  <a:lnTo>
                    <a:pt x="539848" y="7454"/>
                  </a:lnTo>
                  <a:lnTo>
                    <a:pt x="97683" y="7454"/>
                  </a:lnTo>
                  <a:lnTo>
                    <a:pt x="57813" y="21148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67" name="object 67"/>
          <p:cNvGrpSpPr/>
          <p:nvPr/>
        </p:nvGrpSpPr>
        <p:grpSpPr>
          <a:xfrm>
            <a:off x="2460111" y="7221828"/>
            <a:ext cx="537210" cy="212090"/>
            <a:chOff x="2460111" y="7221828"/>
            <a:chExt cx="537210" cy="212090"/>
          </a:xfrm>
        </p:grpSpPr>
        <p:sp>
          <p:nvSpPr>
            <p:cNvPr id="68" name="object 68"/>
            <p:cNvSpPr/>
            <p:nvPr/>
          </p:nvSpPr>
          <p:spPr>
            <a:xfrm>
              <a:off x="2461301" y="7354445"/>
              <a:ext cx="15875" cy="11430"/>
            </a:xfrm>
            <a:custGeom>
              <a:avLst/>
              <a:gdLst/>
              <a:ahLst/>
              <a:cxnLst/>
              <a:rect l="l" t="t" r="r" b="b"/>
              <a:pathLst>
                <a:path w="15875" h="11429">
                  <a:moveTo>
                    <a:pt x="0" y="11378"/>
                  </a:moveTo>
                  <a:lnTo>
                    <a:pt x="15458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69" name="object 69"/>
            <p:cNvSpPr/>
            <p:nvPr/>
          </p:nvSpPr>
          <p:spPr>
            <a:xfrm>
              <a:off x="2476760" y="7354445"/>
              <a:ext cx="37465" cy="79375"/>
            </a:xfrm>
            <a:custGeom>
              <a:avLst/>
              <a:gdLst/>
              <a:ahLst/>
              <a:cxnLst/>
              <a:rect l="l" t="t" r="r" b="b"/>
              <a:pathLst>
                <a:path w="37464" h="79375">
                  <a:moveTo>
                    <a:pt x="0" y="0"/>
                  </a:moveTo>
                  <a:lnTo>
                    <a:pt x="36863" y="78864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0" name="object 70"/>
            <p:cNvSpPr/>
            <p:nvPr/>
          </p:nvSpPr>
          <p:spPr>
            <a:xfrm>
              <a:off x="2513623" y="7225358"/>
              <a:ext cx="40640" cy="208279"/>
            </a:xfrm>
            <a:custGeom>
              <a:avLst/>
              <a:gdLst/>
              <a:ahLst/>
              <a:cxnLst/>
              <a:rect l="l" t="t" r="r" b="b"/>
              <a:pathLst>
                <a:path w="40639" h="208279">
                  <a:moveTo>
                    <a:pt x="0" y="207952"/>
                  </a:moveTo>
                  <a:lnTo>
                    <a:pt x="40430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1" name="object 71"/>
            <p:cNvSpPr/>
            <p:nvPr/>
          </p:nvSpPr>
          <p:spPr>
            <a:xfrm>
              <a:off x="2554053" y="7225359"/>
              <a:ext cx="443230" cy="0"/>
            </a:xfrm>
            <a:custGeom>
              <a:avLst/>
              <a:gdLst/>
              <a:ahLst/>
              <a:cxnLst/>
              <a:rect l="l" t="t" r="r" b="b"/>
              <a:pathLst>
                <a:path w="443230" h="0">
                  <a:moveTo>
                    <a:pt x="0" y="0"/>
                  </a:moveTo>
                  <a:lnTo>
                    <a:pt x="442757" y="0"/>
                  </a:lnTo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/>
          </p:txBody>
        </p:sp>
        <p:sp>
          <p:nvSpPr>
            <p:cNvPr id="72" name="object 72"/>
            <p:cNvSpPr/>
            <p:nvPr/>
          </p:nvSpPr>
          <p:spPr>
            <a:xfrm>
              <a:off x="2460111" y="7221828"/>
              <a:ext cx="537210" cy="212090"/>
            </a:xfrm>
            <a:custGeom>
              <a:avLst/>
              <a:gdLst/>
              <a:ahLst/>
              <a:cxnLst/>
              <a:rect l="l" t="t" r="r" b="b"/>
              <a:pathLst>
                <a:path w="537210" h="212090">
                  <a:moveTo>
                    <a:pt x="57475" y="211483"/>
                  </a:moveTo>
                  <a:lnTo>
                    <a:pt x="49944" y="211483"/>
                  </a:lnTo>
                  <a:lnTo>
                    <a:pt x="12684" y="138111"/>
                  </a:lnTo>
                  <a:lnTo>
                    <a:pt x="2774" y="145958"/>
                  </a:lnTo>
                  <a:lnTo>
                    <a:pt x="0" y="142035"/>
                  </a:lnTo>
                  <a:lnTo>
                    <a:pt x="21008" y="127124"/>
                  </a:lnTo>
                  <a:lnTo>
                    <a:pt x="53511" y="193041"/>
                  </a:lnTo>
                  <a:lnTo>
                    <a:pt x="91168" y="0"/>
                  </a:lnTo>
                  <a:lnTo>
                    <a:pt x="536700" y="0"/>
                  </a:lnTo>
                  <a:lnTo>
                    <a:pt x="536700" y="7454"/>
                  </a:lnTo>
                  <a:lnTo>
                    <a:pt x="97113" y="7454"/>
                  </a:lnTo>
                  <a:lnTo>
                    <a:pt x="57475" y="211483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</p:grpSp>
      <p:graphicFrame>
        <p:nvGraphicFramePr>
          <p:cNvPr id="73" name="object 73"/>
          <p:cNvGraphicFramePr>
            <a:graphicFrameLocks noGrp="1"/>
          </p:cNvGraphicFramePr>
          <p:nvPr/>
        </p:nvGraphicFramePr>
        <p:xfrm>
          <a:off x="914400" y="4119371"/>
          <a:ext cx="6424295" cy="42703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284470"/>
                <a:gridCol w="652779"/>
                <a:gridCol w="476885"/>
              </a:tblGrid>
              <a:tr h="963422">
                <a:tc gridSpan="2">
                  <a:txBody>
                    <a:bodyPr/>
                    <a:lstStyle/>
                    <a:p>
                      <a:pPr marL="67945">
                        <a:lnSpc>
                          <a:spcPct val="100000"/>
                        </a:lnSpc>
                        <a:spcBef>
                          <a:spcPts val="185"/>
                        </a:spcBef>
                        <a:tabLst>
                          <a:tab pos="3108960" algn="l"/>
                        </a:tabLst>
                      </a:pPr>
                      <a:r>
                        <a:rPr dirty="0" baseline="4629" sz="1800" spc="-7" b="1" i="1">
                          <a:latin typeface="Times New Roman"/>
                          <a:cs typeface="Times New Roman"/>
                        </a:rPr>
                        <a:t>Example</a:t>
                      </a:r>
                      <a:r>
                        <a:rPr dirty="0" baseline="4629" sz="1800" b="1" i="1">
                          <a:latin typeface="Times New Roman"/>
                          <a:cs typeface="Times New Roman"/>
                        </a:rPr>
                        <a:t> 3</a:t>
                      </a:r>
                      <a:r>
                        <a:rPr dirty="0" baseline="4629" sz="1800" spc="502" b="1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5050" sz="1650" spc="-7">
                          <a:latin typeface="Calibri"/>
                          <a:cs typeface="Calibri"/>
                        </a:rPr>
                        <a:t>Identify</a:t>
                      </a:r>
                      <a:r>
                        <a:rPr dirty="0" baseline="5050" sz="1650" spc="22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5050" sz="1650" spc="-7">
                          <a:latin typeface="Calibri"/>
                          <a:cs typeface="Calibri"/>
                        </a:rPr>
                        <a:t>the</a:t>
                      </a:r>
                      <a:r>
                        <a:rPr dirty="0" baseline="5050" sz="1650" spc="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5050" sz="1650" spc="-7">
                          <a:latin typeface="Calibri"/>
                          <a:cs typeface="Calibri"/>
                        </a:rPr>
                        <a:t>level</a:t>
                      </a:r>
                      <a:r>
                        <a:rPr dirty="0" baseline="5050" sz="165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5050" sz="1650" spc="-7">
                          <a:latin typeface="Calibri"/>
                          <a:cs typeface="Calibri"/>
                        </a:rPr>
                        <a:t>curves</a:t>
                      </a:r>
                      <a:r>
                        <a:rPr dirty="0" baseline="5050" sz="1650">
                          <a:latin typeface="Calibri"/>
                          <a:cs typeface="Calibri"/>
                        </a:rPr>
                        <a:t> of</a:t>
                      </a:r>
                      <a:r>
                        <a:rPr dirty="0" baseline="5050" sz="1650" spc="637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baseline="4629" sz="1800" spc="157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550" spc="-125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sz="1550" spc="-2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 spc="7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4629" sz="1800" spc="7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baseline="4629" sz="1800" spc="-52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629" sz="1800" spc="-284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550" spc="-125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sz="1550" spc="-11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baseline="4629" sz="1800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baseline="4629" sz="1800" spc="37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51587" sz="1050" spc="37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51587" sz="1050" spc="209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baseline="4629" sz="1800" spc="52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 spc="52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51587" sz="1050" spc="52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51587" sz="1050" spc="292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5050" sz="1650">
                          <a:latin typeface="Calibri"/>
                          <a:cs typeface="Calibri"/>
                        </a:rPr>
                        <a:t>.</a:t>
                      </a:r>
                      <a:r>
                        <a:rPr dirty="0" baseline="5050" sz="1650" spc="367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5050" sz="1650" spc="-7">
                          <a:latin typeface="Calibri"/>
                          <a:cs typeface="Calibri"/>
                        </a:rPr>
                        <a:t>Sketch</a:t>
                      </a:r>
                      <a:r>
                        <a:rPr dirty="0" baseline="5050" sz="165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5050" sz="1650">
                          <a:latin typeface="Calibri"/>
                          <a:cs typeface="Calibri"/>
                        </a:rPr>
                        <a:t>a </a:t>
                      </a:r>
                      <a:r>
                        <a:rPr dirty="0" baseline="5050" sz="1650" spc="-7">
                          <a:latin typeface="Calibri"/>
                          <a:cs typeface="Calibri"/>
                        </a:rPr>
                        <a:t>few</a:t>
                      </a:r>
                      <a:r>
                        <a:rPr dirty="0" baseline="5050" sz="165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5050" sz="1650">
                          <a:latin typeface="Calibri"/>
                          <a:cs typeface="Calibri"/>
                        </a:rPr>
                        <a:t>of</a:t>
                      </a:r>
                      <a:r>
                        <a:rPr dirty="0" baseline="5050" sz="1650" spc="-7">
                          <a:latin typeface="Calibri"/>
                          <a:cs typeface="Calibri"/>
                        </a:rPr>
                        <a:t> them.</a:t>
                      </a:r>
                      <a:endParaRPr baseline="5050" sz="1650">
                        <a:latin typeface="Calibri"/>
                        <a:cs typeface="Calibri"/>
                      </a:endParaRPr>
                    </a:p>
                    <a:p>
                      <a:pPr marL="67945">
                        <a:lnSpc>
                          <a:spcPts val="1315"/>
                        </a:lnSpc>
                        <a:spcBef>
                          <a:spcPts val="1700"/>
                        </a:spcBef>
                      </a:pPr>
                      <a:r>
                        <a:rPr dirty="0" sz="1100" spc="-5" b="1" i="1">
                          <a:latin typeface="Calibri"/>
                          <a:cs typeface="Calibri"/>
                        </a:rPr>
                        <a:t>Solution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marL="67945">
                        <a:lnSpc>
                          <a:spcPts val="1914"/>
                        </a:lnSpc>
                      </a:pPr>
                      <a:r>
                        <a:rPr dirty="0" baseline="5050" sz="1650" spc="-7">
                          <a:latin typeface="Calibri"/>
                          <a:cs typeface="Calibri"/>
                        </a:rPr>
                        <a:t>First,</a:t>
                      </a:r>
                      <a:r>
                        <a:rPr dirty="0" baseline="5050" sz="1650">
                          <a:latin typeface="Calibri"/>
                          <a:cs typeface="Calibri"/>
                        </a:rPr>
                        <a:t> for</a:t>
                      </a:r>
                      <a:r>
                        <a:rPr dirty="0" baseline="5050" sz="1650" spc="-7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5050" sz="1650">
                          <a:latin typeface="Calibri"/>
                          <a:cs typeface="Calibri"/>
                        </a:rPr>
                        <a:t>the</a:t>
                      </a:r>
                      <a:r>
                        <a:rPr dirty="0" baseline="5050" sz="1650" spc="-7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5050" sz="1650">
                          <a:latin typeface="Calibri"/>
                          <a:cs typeface="Calibri"/>
                        </a:rPr>
                        <a:t>sake</a:t>
                      </a:r>
                      <a:r>
                        <a:rPr dirty="0" baseline="5050" sz="1650" spc="-7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5050" sz="1650">
                          <a:latin typeface="Calibri"/>
                          <a:cs typeface="Calibri"/>
                        </a:rPr>
                        <a:t>of</a:t>
                      </a:r>
                      <a:r>
                        <a:rPr dirty="0" baseline="5050" sz="1650" spc="-7">
                          <a:latin typeface="Calibri"/>
                          <a:cs typeface="Calibri"/>
                        </a:rPr>
                        <a:t> practice,</a:t>
                      </a:r>
                      <a:r>
                        <a:rPr dirty="0" baseline="5050" sz="1650" spc="7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5050" sz="1650" spc="-7">
                          <a:latin typeface="Calibri"/>
                          <a:cs typeface="Calibri"/>
                        </a:rPr>
                        <a:t>let’s</a:t>
                      </a:r>
                      <a:r>
                        <a:rPr dirty="0" baseline="5050" sz="1650" spc="7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5050" sz="1650" spc="-7">
                          <a:latin typeface="Calibri"/>
                          <a:cs typeface="Calibri"/>
                        </a:rPr>
                        <a:t>identify</a:t>
                      </a:r>
                      <a:r>
                        <a:rPr dirty="0" baseline="5050" sz="165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5050" sz="1650" spc="-7">
                          <a:latin typeface="Calibri"/>
                          <a:cs typeface="Calibri"/>
                        </a:rPr>
                        <a:t>what</a:t>
                      </a:r>
                      <a:r>
                        <a:rPr dirty="0" baseline="5050" sz="1650" spc="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5050" sz="1650" spc="-7">
                          <a:latin typeface="Calibri"/>
                          <a:cs typeface="Calibri"/>
                        </a:rPr>
                        <a:t>this</a:t>
                      </a:r>
                      <a:r>
                        <a:rPr dirty="0" baseline="5050" sz="165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5050" sz="1650" spc="-7">
                          <a:latin typeface="Calibri"/>
                          <a:cs typeface="Calibri"/>
                        </a:rPr>
                        <a:t>surface</a:t>
                      </a:r>
                      <a:r>
                        <a:rPr dirty="0" baseline="5050" sz="1650" spc="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5050" sz="1650" spc="-7">
                          <a:latin typeface="Calibri"/>
                          <a:cs typeface="Calibri"/>
                        </a:rPr>
                        <a:t>given</a:t>
                      </a:r>
                      <a:r>
                        <a:rPr dirty="0" baseline="5050" sz="165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5050" sz="1650" spc="-7">
                          <a:latin typeface="Calibri"/>
                          <a:cs typeface="Calibri"/>
                        </a:rPr>
                        <a:t>by</a:t>
                      </a:r>
                      <a:r>
                        <a:rPr dirty="0" baseline="5050" sz="1650" spc="27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4629" sz="1800" spc="-7" i="1">
                          <a:latin typeface="Times New Roman"/>
                          <a:cs typeface="Times New Roman"/>
                        </a:rPr>
                        <a:t>f</a:t>
                      </a:r>
                      <a:r>
                        <a:rPr dirty="0" baseline="4629" sz="1800" spc="15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600" spc="-145">
                          <a:latin typeface="Symbol"/>
                          <a:cs typeface="Symbol"/>
                        </a:rPr>
                        <a:t></a:t>
                      </a:r>
                      <a:r>
                        <a:rPr dirty="0" sz="1600" spc="-24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4629" sz="1800">
                          <a:latin typeface="Times New Roman"/>
                          <a:cs typeface="Times New Roman"/>
                        </a:rPr>
                        <a:t>,</a:t>
                      </a:r>
                      <a:r>
                        <a:rPr dirty="0" baseline="4629" sz="1800" spc="-52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629" sz="1800" spc="-7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629" sz="1800" spc="-277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600" spc="-145">
                          <a:latin typeface="Symbol"/>
                          <a:cs typeface="Symbol"/>
                        </a:rPr>
                        <a:t></a:t>
                      </a:r>
                      <a:r>
                        <a:rPr dirty="0" sz="1600" spc="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5050" sz="1650" spc="-7">
                          <a:latin typeface="Calibri"/>
                          <a:cs typeface="Calibri"/>
                        </a:rPr>
                        <a:t>is.</a:t>
                      </a:r>
                      <a:r>
                        <a:rPr dirty="0" baseline="5050" sz="1650" spc="39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5050" sz="1650">
                          <a:latin typeface="Calibri"/>
                          <a:cs typeface="Calibri"/>
                        </a:rPr>
                        <a:t>To </a:t>
                      </a:r>
                      <a:r>
                        <a:rPr dirty="0" baseline="5050" sz="1650" spc="-7">
                          <a:latin typeface="Calibri"/>
                          <a:cs typeface="Calibri"/>
                        </a:rPr>
                        <a:t>do</a:t>
                      </a:r>
                      <a:r>
                        <a:rPr dirty="0" baseline="5050" sz="165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baseline="5050" sz="1650" spc="-7">
                          <a:latin typeface="Calibri"/>
                          <a:cs typeface="Calibri"/>
                        </a:rPr>
                        <a:t>this</a:t>
                      </a:r>
                      <a:r>
                        <a:rPr dirty="0" baseline="5050" sz="1650">
                          <a:latin typeface="Calibri"/>
                          <a:cs typeface="Calibri"/>
                        </a:rPr>
                        <a:t> let’s</a:t>
                      </a:r>
                      <a:endParaRPr baseline="5050" sz="1650">
                        <a:latin typeface="Calibri"/>
                        <a:cs typeface="Calibri"/>
                      </a:endParaRPr>
                    </a:p>
                  </a:txBody>
                  <a:tcPr marL="0" marR="0" marB="0" marT="23495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T w="6350">
                      <a:solidFill>
                        <a:srgbClr val="000000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</a:tr>
              <a:tr h="482600">
                <a:tc>
                  <a:txBody>
                    <a:bodyPr/>
                    <a:lstStyle/>
                    <a:p>
                      <a:pPr marL="67945">
                        <a:lnSpc>
                          <a:spcPts val="1060"/>
                        </a:lnSpc>
                      </a:pPr>
                      <a:r>
                        <a:rPr dirty="0" sz="1100" spc="-5">
                          <a:latin typeface="Calibri"/>
                          <a:cs typeface="Calibri"/>
                        </a:rPr>
                        <a:t>rewrite</a:t>
                      </a:r>
                      <a:r>
                        <a:rPr dirty="0" sz="11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it</a:t>
                      </a:r>
                      <a:r>
                        <a:rPr dirty="0" sz="11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as,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algn="ctr" marL="312420">
                        <a:lnSpc>
                          <a:spcPct val="100000"/>
                        </a:lnSpc>
                        <a:spcBef>
                          <a:spcPts val="620"/>
                        </a:spcBef>
                        <a:tabLst>
                          <a:tab pos="643255" algn="l"/>
                        </a:tabLst>
                      </a:pPr>
                      <a:r>
                        <a:rPr dirty="0" sz="1150" spc="20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sz="1150" spc="3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50" spc="3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150" spc="30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z="1150" spc="50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47008" sz="975" spc="75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7008" sz="975" spc="18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50" spc="3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150" spc="1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50" spc="60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7008" sz="975" spc="89">
                          <a:latin typeface="Times New Roman"/>
                          <a:cs typeface="Times New Roman"/>
                        </a:rPr>
                        <a:t>2</a:t>
                      </a:r>
                      <a:endParaRPr baseline="47008" sz="975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R w="6350">
                      <a:solidFill>
                        <a:srgbClr val="000000"/>
                      </a:solidFill>
                      <a:prstDash val="solid"/>
                    </a:lnR>
                    <a:solidFill>
                      <a:srgbClr val="D1EAD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  <a:solidFill>
                      <a:srgbClr val="D1EAD2"/>
                    </a:solidFill>
                  </a:tcPr>
                </a:tc>
              </a:tr>
              <a:tr h="2818130">
                <a:tc gridSpan="2">
                  <a:txBody>
                    <a:bodyPr/>
                    <a:lstStyle/>
                    <a:p>
                      <a:pPr marL="67945" marR="419100">
                        <a:lnSpc>
                          <a:spcPct val="110000"/>
                        </a:lnSpc>
                        <a:spcBef>
                          <a:spcPts val="880"/>
                        </a:spcBef>
                      </a:pPr>
                      <a:r>
                        <a:rPr dirty="0" sz="1100" spc="-5">
                          <a:latin typeface="Calibri"/>
                          <a:cs typeface="Calibri"/>
                        </a:rPr>
                        <a:t>Recall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10">
                          <a:latin typeface="Calibri"/>
                          <a:cs typeface="Calibri"/>
                        </a:rPr>
                        <a:t>from</a:t>
                      </a:r>
                      <a:r>
                        <a:rPr dirty="0" sz="1100" spc="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the </a:t>
                      </a:r>
                      <a:r>
                        <a:rPr dirty="0" u="sng" sz="1100" spc="-5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cs typeface="Calibri"/>
                        </a:rPr>
                        <a:t>Quadric</a:t>
                      </a:r>
                      <a:r>
                        <a:rPr dirty="0" u="sng" sz="1100" spc="10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u="sng" sz="1100" spc="-5">
                          <a:solidFill>
                            <a:srgbClr val="0000FF"/>
                          </a:solidFill>
                          <a:uFill>
                            <a:solidFill>
                              <a:srgbClr val="0000FF"/>
                            </a:solidFill>
                          </a:uFill>
                          <a:latin typeface="Calibri"/>
                          <a:cs typeface="Calibri"/>
                        </a:rPr>
                        <a:t>Surfaces</a:t>
                      </a:r>
                      <a:r>
                        <a:rPr dirty="0" sz="1100" spc="10">
                          <a:solidFill>
                            <a:srgbClr val="0000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section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that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this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the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upper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portion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of the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“cone”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(or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hour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glass </a:t>
                      </a:r>
                      <a:r>
                        <a:rPr dirty="0" sz="1100" spc="-229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shaped</a:t>
                      </a:r>
                      <a:r>
                        <a:rPr dirty="0" sz="11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surface).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L="67945" marR="462915">
                        <a:lnSpc>
                          <a:spcPct val="110000"/>
                        </a:lnSpc>
                      </a:pPr>
                      <a:r>
                        <a:rPr dirty="0" sz="1100">
                          <a:latin typeface="Calibri"/>
                          <a:cs typeface="Calibri"/>
                        </a:rPr>
                        <a:t>Note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 that this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was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not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 required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 for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 this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problem.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It was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done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for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the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practice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of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identifying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 the </a:t>
                      </a:r>
                      <a:r>
                        <a:rPr dirty="0" sz="1100" spc="-2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surface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and this</a:t>
                      </a:r>
                      <a:r>
                        <a:rPr dirty="0" sz="11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may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come</a:t>
                      </a:r>
                      <a:r>
                        <a:rPr dirty="0" sz="1100" spc="-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in handy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down</a:t>
                      </a:r>
                      <a:r>
                        <a:rPr dirty="0" sz="1100" spc="-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the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road.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L="67945" marR="299720">
                        <a:lnSpc>
                          <a:spcPct val="108900"/>
                        </a:lnSpc>
                      </a:pPr>
                      <a:r>
                        <a:rPr dirty="0" sz="1100">
                          <a:latin typeface="Calibri"/>
                          <a:cs typeface="Calibri"/>
                        </a:rPr>
                        <a:t>Now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on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to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the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real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problem.</a:t>
                      </a:r>
                      <a:r>
                        <a:rPr dirty="0" sz="1100" spc="3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The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level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curves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(or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contour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curves)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 for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 this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surface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are given by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the </a:t>
                      </a:r>
                      <a:r>
                        <a:rPr dirty="0" sz="1100" spc="-2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equation are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found by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substituting</a:t>
                      </a:r>
                      <a:r>
                        <a:rPr dirty="0" sz="1100" spc="229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200" spc="-5" i="1">
                          <a:latin typeface="Times New Roman"/>
                          <a:cs typeface="Times New Roman"/>
                        </a:rPr>
                        <a:t>z</a:t>
                      </a:r>
                      <a:r>
                        <a:rPr dirty="0" sz="1200" spc="2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1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200" spc="-2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200" spc="-5" i="1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dirty="0" sz="1200" spc="-1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.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In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 the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case</a:t>
                      </a:r>
                      <a:r>
                        <a:rPr dirty="0" sz="11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of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our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example</a:t>
                      </a:r>
                      <a:r>
                        <a:rPr dirty="0" sz="11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this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is,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 algn="ctr" marR="307975">
                        <a:lnSpc>
                          <a:spcPct val="100000"/>
                        </a:lnSpc>
                        <a:spcBef>
                          <a:spcPts val="600"/>
                        </a:spcBef>
                        <a:tabLst>
                          <a:tab pos="342900" algn="l"/>
                          <a:tab pos="1376680" algn="l"/>
                          <a:tab pos="2301875" algn="l"/>
                        </a:tabLst>
                      </a:pPr>
                      <a:r>
                        <a:rPr dirty="0" sz="1150" i="1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dirty="0" sz="1150" spc="75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5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150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z="1150" spc="55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7008" sz="975" spc="-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5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150" spc="4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50" spc="7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z="1150">
                          <a:latin typeface="Symbol"/>
                          <a:cs typeface="Symbol"/>
                        </a:rPr>
                        <a:t></a:t>
                      </a:r>
                      <a:r>
                        <a:rPr dirty="0" sz="1150">
                          <a:latin typeface="Times New Roman"/>
                          <a:cs typeface="Times New Roman"/>
                        </a:rPr>
                        <a:t>	</a:t>
                      </a:r>
                      <a:r>
                        <a:rPr dirty="0" sz="1150" spc="55" i="1">
                          <a:latin typeface="Times New Roman"/>
                          <a:cs typeface="Times New Roman"/>
                        </a:rPr>
                        <a:t>x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7008" sz="975" spc="-7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50">
                          <a:latin typeface="Symbol"/>
                          <a:cs typeface="Symbol"/>
                        </a:rPr>
                        <a:t></a:t>
                      </a:r>
                      <a:r>
                        <a:rPr dirty="0" sz="1150" spc="4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50" spc="75" i="1">
                          <a:latin typeface="Times New Roman"/>
                          <a:cs typeface="Times New Roman"/>
                        </a:rPr>
                        <a:t>y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2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7008" sz="975" spc="104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50">
                          <a:latin typeface="Symbol"/>
                          <a:cs typeface="Symbol"/>
                        </a:rPr>
                        <a:t></a:t>
                      </a:r>
                      <a:r>
                        <a:rPr dirty="0" sz="1150" spc="-10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sz="1150" i="1">
                          <a:latin typeface="Times New Roman"/>
                          <a:cs typeface="Times New Roman"/>
                        </a:rPr>
                        <a:t>k</a:t>
                      </a:r>
                      <a:r>
                        <a:rPr dirty="0" sz="1150" spc="-160" i="1"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dirty="0" baseline="47008" sz="975">
                          <a:latin typeface="Times New Roman"/>
                          <a:cs typeface="Times New Roman"/>
                        </a:rPr>
                        <a:t>2</a:t>
                      </a:r>
                      <a:endParaRPr baseline="47008" sz="975">
                        <a:latin typeface="Times New Roman"/>
                        <a:cs typeface="Times New Roman"/>
                      </a:endParaRPr>
                    </a:p>
                    <a:p>
                      <a:pPr marL="67945" marR="409575">
                        <a:lnSpc>
                          <a:spcPct val="110000"/>
                        </a:lnSpc>
                        <a:spcBef>
                          <a:spcPts val="170"/>
                        </a:spcBef>
                      </a:pPr>
                      <a:r>
                        <a:rPr dirty="0" sz="1100">
                          <a:latin typeface="Calibri"/>
                          <a:cs typeface="Calibri"/>
                        </a:rPr>
                        <a:t>where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i="1">
                          <a:latin typeface="Calibri"/>
                          <a:cs typeface="Calibri"/>
                        </a:rPr>
                        <a:t>k</a:t>
                      </a:r>
                      <a:r>
                        <a:rPr dirty="0" sz="1100" spc="10" i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is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10">
                          <a:latin typeface="Calibri"/>
                          <a:cs typeface="Calibri"/>
                        </a:rPr>
                        <a:t>any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number.</a:t>
                      </a:r>
                      <a:r>
                        <a:rPr dirty="0" sz="1100" spc="2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10">
                          <a:latin typeface="Calibri"/>
                          <a:cs typeface="Calibri"/>
                        </a:rPr>
                        <a:t>So,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in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this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case,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the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level</a:t>
                      </a:r>
                      <a:r>
                        <a:rPr dirty="0" sz="11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curves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are circles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of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radius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i="1">
                          <a:latin typeface="Calibri"/>
                          <a:cs typeface="Calibri"/>
                        </a:rPr>
                        <a:t>k</a:t>
                      </a:r>
                      <a:r>
                        <a:rPr dirty="0" sz="1100" spc="-5" i="1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with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center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at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the </a:t>
                      </a:r>
                      <a:r>
                        <a:rPr dirty="0" sz="1100" spc="-2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origin.</a:t>
                      </a:r>
                      <a:endParaRPr sz="1100">
                        <a:latin typeface="Calibri"/>
                        <a:cs typeface="Calibri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1250">
                        <a:latin typeface="Times New Roman"/>
                        <a:cs typeface="Times New Roman"/>
                      </a:endParaRPr>
                    </a:p>
                    <a:p>
                      <a:pPr marL="67945" marR="299085">
                        <a:lnSpc>
                          <a:spcPct val="110000"/>
                        </a:lnSpc>
                      </a:pPr>
                      <a:r>
                        <a:rPr dirty="0" sz="1100">
                          <a:latin typeface="Calibri"/>
                          <a:cs typeface="Calibri"/>
                        </a:rPr>
                        <a:t>We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can</a:t>
                      </a:r>
                      <a:r>
                        <a:rPr dirty="0" sz="11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graph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these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in</a:t>
                      </a:r>
                      <a:r>
                        <a:rPr dirty="0" sz="11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one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of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two ways.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We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can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either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graph them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on</a:t>
                      </a:r>
                      <a:r>
                        <a:rPr dirty="0" sz="11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the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surface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itself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or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 we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can </a:t>
                      </a:r>
                      <a:r>
                        <a:rPr dirty="0" sz="1100" spc="-23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graph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them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in</a:t>
                      </a:r>
                      <a:r>
                        <a:rPr dirty="0" sz="11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a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two dimensional</a:t>
                      </a:r>
                      <a:r>
                        <a:rPr dirty="0" sz="1100" spc="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axis</a:t>
                      </a:r>
                      <a:r>
                        <a:rPr dirty="0" sz="11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system.</a:t>
                      </a:r>
                      <a:r>
                        <a:rPr dirty="0" sz="1100" spc="1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Here</a:t>
                      </a:r>
                      <a:r>
                        <a:rPr dirty="0" sz="1100" spc="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is</a:t>
                      </a:r>
                      <a:r>
                        <a:rPr dirty="0" sz="1100" spc="-2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each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 graph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 for</a:t>
                      </a:r>
                      <a:r>
                        <a:rPr dirty="0" sz="11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some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values</a:t>
                      </a:r>
                      <a:r>
                        <a:rPr dirty="0" sz="1100" spc="-10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of</a:t>
                      </a:r>
                      <a:r>
                        <a:rPr dirty="0" sz="1100" spc="-5">
                          <a:latin typeface="Calibri"/>
                          <a:cs typeface="Calibri"/>
                        </a:rPr>
                        <a:t> </a:t>
                      </a:r>
                      <a:r>
                        <a:rPr dirty="0" sz="1100" i="1">
                          <a:latin typeface="Calibri"/>
                          <a:cs typeface="Calibri"/>
                        </a:rPr>
                        <a:t>k</a:t>
                      </a:r>
                      <a:r>
                        <a:rPr dirty="0" sz="1100">
                          <a:latin typeface="Calibri"/>
                          <a:cs typeface="Calibri"/>
                        </a:rPr>
                        <a:t>.</a:t>
                      </a:r>
                      <a:endParaRPr sz="1100">
                        <a:latin typeface="Calibri"/>
                        <a:cs typeface="Calibri"/>
                      </a:endParaRPr>
                    </a:p>
                  </a:txBody>
                  <a:tcPr marL="0" marR="0" marB="0" marT="111760">
                    <a:lnL w="6350">
                      <a:solidFill>
                        <a:srgbClr val="000000"/>
                      </a:solidFill>
                      <a:prstDash val="solid"/>
                    </a:lnL>
                    <a:lnR w="6350">
                      <a:solidFill>
                        <a:srgbClr val="000000"/>
                      </a:solidFill>
                      <a:prstDash val="solid"/>
                    </a:lnR>
                    <a:lnB w="6350">
                      <a:solidFill>
                        <a:srgbClr val="000000"/>
                      </a:solidFill>
                      <a:prstDash val="soli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</a:p>
                  </a:txBody>
                  <a:tcPr marL="0" marR="0" marB="0" marT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100">
                        <a:latin typeface="Times New Roman"/>
                        <a:cs typeface="Times New Roman"/>
                      </a:endParaRPr>
                    </a:p>
                  </a:txBody>
                  <a:tcPr marL="0" marR="0" marB="0" marT="0">
                    <a:lnL w="6350">
                      <a:solidFill>
                        <a:srgbClr val="000000"/>
                      </a:solidFill>
                      <a:prstDash val="solid"/>
                    </a:lnL>
                  </a:tcPr>
                </a:tc>
              </a:tr>
            </a:tbl>
          </a:graphicData>
        </a:graphic>
      </p:graphicFrame>
      <p:pic>
        <p:nvPicPr>
          <p:cNvPr id="74" name="object 7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409182" y="5153952"/>
            <a:ext cx="787400" cy="372706"/>
          </a:xfrm>
          <a:prstGeom prst="rect">
            <a:avLst/>
          </a:prstGeom>
        </p:spPr>
      </p:pic>
      <p:grpSp>
        <p:nvGrpSpPr>
          <p:cNvPr id="75" name="object 75"/>
          <p:cNvGrpSpPr/>
          <p:nvPr/>
        </p:nvGrpSpPr>
        <p:grpSpPr>
          <a:xfrm>
            <a:off x="5895085" y="2855848"/>
            <a:ext cx="1651000" cy="1168400"/>
            <a:chOff x="5895085" y="2855848"/>
            <a:chExt cx="1651000" cy="1168400"/>
          </a:xfrm>
        </p:grpSpPr>
        <p:sp>
          <p:nvSpPr>
            <p:cNvPr id="76" name="object 76"/>
            <p:cNvSpPr/>
            <p:nvPr/>
          </p:nvSpPr>
          <p:spPr>
            <a:xfrm>
              <a:off x="5895085" y="2855848"/>
              <a:ext cx="1651000" cy="1168400"/>
            </a:xfrm>
            <a:custGeom>
              <a:avLst/>
              <a:gdLst/>
              <a:ahLst/>
              <a:cxnLst/>
              <a:rect l="l" t="t" r="r" b="b"/>
              <a:pathLst>
                <a:path w="1651000" h="1168400">
                  <a:moveTo>
                    <a:pt x="1651000" y="1168400"/>
                  </a:moveTo>
                  <a:lnTo>
                    <a:pt x="0" y="1168400"/>
                  </a:lnTo>
                  <a:lnTo>
                    <a:pt x="0" y="0"/>
                  </a:lnTo>
                  <a:lnTo>
                    <a:pt x="1651000" y="0"/>
                  </a:lnTo>
                  <a:lnTo>
                    <a:pt x="1651000" y="1168400"/>
                  </a:lnTo>
                  <a:close/>
                </a:path>
              </a:pathLst>
            </a:custGeom>
            <a:solidFill>
              <a:srgbClr val="4BAF4F">
                <a:alpha val="25097"/>
              </a:srgbClr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77" name="object 77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123304" y="2998215"/>
              <a:ext cx="1155700" cy="898397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14400" y="914400"/>
            <a:ext cx="5943600" cy="6567170"/>
            <a:chOff x="914400" y="914400"/>
            <a:chExt cx="5943600" cy="6567170"/>
          </a:xfrm>
        </p:grpSpPr>
        <p:sp>
          <p:nvSpPr>
            <p:cNvPr id="3" name="object 3"/>
            <p:cNvSpPr/>
            <p:nvPr/>
          </p:nvSpPr>
          <p:spPr>
            <a:xfrm>
              <a:off x="914400" y="914399"/>
              <a:ext cx="5943600" cy="6567170"/>
            </a:xfrm>
            <a:custGeom>
              <a:avLst/>
              <a:gdLst/>
              <a:ahLst/>
              <a:cxnLst/>
              <a:rect l="l" t="t" r="r" b="b"/>
              <a:pathLst>
                <a:path w="5943600" h="6567170">
                  <a:moveTo>
                    <a:pt x="5943600" y="6560833"/>
                  </a:moveTo>
                  <a:lnTo>
                    <a:pt x="5937516" y="6560833"/>
                  </a:lnTo>
                  <a:lnTo>
                    <a:pt x="6096" y="6560833"/>
                  </a:lnTo>
                  <a:lnTo>
                    <a:pt x="0" y="6560833"/>
                  </a:lnTo>
                  <a:lnTo>
                    <a:pt x="0" y="6566916"/>
                  </a:lnTo>
                  <a:lnTo>
                    <a:pt x="6096" y="6566916"/>
                  </a:lnTo>
                  <a:lnTo>
                    <a:pt x="5937504" y="6566916"/>
                  </a:lnTo>
                  <a:lnTo>
                    <a:pt x="5943600" y="6566916"/>
                  </a:lnTo>
                  <a:lnTo>
                    <a:pt x="5943600" y="6560833"/>
                  </a:lnTo>
                  <a:close/>
                </a:path>
                <a:path w="5943600" h="6567170">
                  <a:moveTo>
                    <a:pt x="5943600" y="0"/>
                  </a:moveTo>
                  <a:lnTo>
                    <a:pt x="5937516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96"/>
                  </a:lnTo>
                  <a:lnTo>
                    <a:pt x="0" y="6560820"/>
                  </a:lnTo>
                  <a:lnTo>
                    <a:pt x="6096" y="6560820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6560820"/>
                  </a:lnTo>
                  <a:lnTo>
                    <a:pt x="5943600" y="6560820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01913" y="1187449"/>
              <a:ext cx="2257424" cy="223837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27278" y="977899"/>
              <a:ext cx="2857493" cy="285749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28846" y="4128185"/>
              <a:ext cx="3314690" cy="3314695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901651" y="7645369"/>
            <a:ext cx="5855970" cy="1347470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Note</a:t>
            </a:r>
            <a:r>
              <a:rPr dirty="0" sz="1100" spc="-5">
                <a:latin typeface="Calibri"/>
                <a:cs typeface="Calibri"/>
              </a:rPr>
              <a:t> that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think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contours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terms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intersection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endParaRPr sz="1100">
              <a:latin typeface="Calibri"/>
              <a:cs typeface="Calibri"/>
            </a:endParaRPr>
          </a:p>
          <a:p>
            <a:pPr marL="12700" marR="86360" indent="30480">
              <a:lnSpc>
                <a:spcPts val="1770"/>
              </a:lnSpc>
              <a:spcBef>
                <a:spcPts val="185"/>
              </a:spcBef>
            </a:pP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22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31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3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plane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30" i="1">
                <a:latin typeface="Times New Roman"/>
                <a:cs typeface="Times New Roman"/>
              </a:rPr>
              <a:t> </a:t>
            </a:r>
            <a:r>
              <a:rPr dirty="0" baseline="4629" sz="1800" spc="-15">
                <a:latin typeface="Symbol"/>
                <a:cs typeface="Symbol"/>
              </a:rPr>
              <a:t></a:t>
            </a:r>
            <a:r>
              <a:rPr dirty="0" baseline="4629" sz="1800" spc="-3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k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contour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will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represent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intersection</a:t>
            </a:r>
            <a:r>
              <a:rPr dirty="0" baseline="5050" sz="1650">
                <a:latin typeface="Calibri"/>
                <a:cs typeface="Calibri"/>
              </a:rPr>
              <a:t> of</a:t>
            </a:r>
            <a:r>
              <a:rPr dirty="0" baseline="5050" sz="1650" spc="-7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surface and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850">
              <a:latin typeface="Calibri"/>
              <a:cs typeface="Calibri"/>
            </a:endParaRPr>
          </a:p>
          <a:p>
            <a:pPr marL="12700" marR="5080">
              <a:lnSpc>
                <a:spcPct val="111200"/>
              </a:lnSpc>
            </a:pPr>
            <a:r>
              <a:rPr dirty="0" baseline="5050" sz="1650">
                <a:latin typeface="Calibri"/>
                <a:cs typeface="Calibri"/>
              </a:rPr>
              <a:t>For </a:t>
            </a:r>
            <a:r>
              <a:rPr dirty="0" baseline="5050" sz="1650" spc="-7">
                <a:latin typeface="Calibri"/>
                <a:cs typeface="Calibri"/>
              </a:rPr>
              <a:t>functions </a:t>
            </a:r>
            <a:r>
              <a:rPr dirty="0" baseline="5050" sz="1650">
                <a:latin typeface="Calibri"/>
                <a:cs typeface="Calibri"/>
              </a:rPr>
              <a:t>of the </a:t>
            </a:r>
            <a:r>
              <a:rPr dirty="0" baseline="5050" sz="1650" spc="-7">
                <a:latin typeface="Calibri"/>
                <a:cs typeface="Calibri"/>
              </a:rPr>
              <a:t>form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 </a:t>
            </a:r>
            <a:r>
              <a:rPr dirty="0" baseline="4629" sz="1800" spc="22" i="1">
                <a:latin typeface="Times New Roman"/>
                <a:cs typeface="Times New Roman"/>
              </a:rPr>
              <a:t>y</a:t>
            </a:r>
            <a:r>
              <a:rPr dirty="0" baseline="4629" sz="1800" spc="22">
                <a:latin typeface="Times New Roman"/>
                <a:cs typeface="Times New Roman"/>
              </a:rPr>
              <a:t>, </a:t>
            </a:r>
            <a:r>
              <a:rPr dirty="0" baseline="4629" sz="1800" i="1">
                <a:latin typeface="Times New Roman"/>
                <a:cs typeface="Times New Roman"/>
              </a:rPr>
              <a:t>z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we </a:t>
            </a:r>
            <a:r>
              <a:rPr dirty="0" baseline="5050" sz="1650" spc="-7">
                <a:latin typeface="Calibri"/>
                <a:cs typeface="Calibri"/>
              </a:rPr>
              <a:t>will occasionally look </a:t>
            </a:r>
            <a:r>
              <a:rPr dirty="0" baseline="5050" sz="1650" spc="-15">
                <a:latin typeface="Calibri"/>
                <a:cs typeface="Calibri"/>
              </a:rPr>
              <a:t>at </a:t>
            </a:r>
            <a:r>
              <a:rPr dirty="0" baseline="5050" sz="1650" spc="-7" b="1">
                <a:latin typeface="Calibri"/>
                <a:cs typeface="Calibri"/>
              </a:rPr>
              <a:t>level surfaces</a:t>
            </a:r>
            <a:r>
              <a:rPr dirty="0" baseline="5050" sz="1650" spc="-7">
                <a:latin typeface="Calibri"/>
                <a:cs typeface="Calibri"/>
              </a:rPr>
              <a:t>.</a:t>
            </a:r>
            <a:r>
              <a:rPr dirty="0" baseline="5050" sz="1650">
                <a:latin typeface="Calibri"/>
                <a:cs typeface="Calibri"/>
              </a:rPr>
              <a:t> The </a:t>
            </a:r>
            <a:r>
              <a:rPr dirty="0" baseline="5050" sz="1650" spc="-7">
                <a:latin typeface="Calibri"/>
                <a:cs typeface="Calibri"/>
              </a:rPr>
              <a:t>equations </a:t>
            </a:r>
            <a:r>
              <a:rPr dirty="0" baseline="5050" sz="1650">
                <a:latin typeface="Calibri"/>
                <a:cs typeface="Calibri"/>
              </a:rPr>
              <a:t>of </a:t>
            </a:r>
            <a:r>
              <a:rPr dirty="0" baseline="5050" sz="1650" spc="-7">
                <a:latin typeface="Calibri"/>
                <a:cs typeface="Calibri"/>
              </a:rPr>
              <a:t>level </a:t>
            </a:r>
            <a:r>
              <a:rPr dirty="0" baseline="5050" sz="1650" spc="-352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surfaces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are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given by</a:t>
            </a:r>
            <a:r>
              <a:rPr dirty="0" baseline="5050" sz="1650" spc="254">
                <a:latin typeface="Calibri"/>
                <a:cs typeface="Calibri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f</a:t>
            </a:r>
            <a:r>
              <a:rPr dirty="0" baseline="4629" sz="1800" spc="142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spc="7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15" i="1">
                <a:latin typeface="Times New Roman"/>
                <a:cs typeface="Times New Roman"/>
              </a:rPr>
              <a:t>y</a:t>
            </a:r>
            <a:r>
              <a:rPr dirty="0" baseline="4629" sz="1800" spc="15">
                <a:latin typeface="Times New Roman"/>
                <a:cs typeface="Times New Roman"/>
              </a:rPr>
              <a:t>,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35">
                <a:latin typeface="Times New Roman"/>
                <a:cs typeface="Times New Roman"/>
              </a:rPr>
              <a:t> </a:t>
            </a:r>
            <a:r>
              <a:rPr dirty="0" baseline="4629" sz="1800">
                <a:latin typeface="Symbol"/>
                <a:cs typeface="Symbol"/>
              </a:rPr>
              <a:t></a:t>
            </a:r>
            <a:r>
              <a:rPr dirty="0" baseline="4629" sz="1800" spc="-37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k</a:t>
            </a:r>
            <a:r>
              <a:rPr dirty="0" baseline="4629" sz="1800" spc="390" i="1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where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i="1">
                <a:latin typeface="Calibri"/>
                <a:cs typeface="Calibri"/>
              </a:rPr>
              <a:t>k</a:t>
            </a:r>
            <a:r>
              <a:rPr dirty="0" baseline="5050" sz="1650" spc="7" i="1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is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any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number.</a:t>
            </a:r>
            <a:endParaRPr baseline="5050" sz="165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952828" y="4362586"/>
            <a:ext cx="338455" cy="187960"/>
          </a:xfrm>
          <a:custGeom>
            <a:avLst/>
            <a:gdLst/>
            <a:ahLst/>
            <a:cxnLst/>
            <a:rect l="l" t="t" r="r" b="b"/>
            <a:pathLst>
              <a:path w="338455" h="187960">
                <a:moveTo>
                  <a:pt x="304703" y="0"/>
                </a:moveTo>
                <a:lnTo>
                  <a:pt x="33162" y="0"/>
                </a:lnTo>
                <a:lnTo>
                  <a:pt x="8290" y="41748"/>
                </a:lnTo>
                <a:lnTo>
                  <a:pt x="0" y="93798"/>
                </a:lnTo>
                <a:lnTo>
                  <a:pt x="8290" y="145848"/>
                </a:lnTo>
                <a:lnTo>
                  <a:pt x="33162" y="187595"/>
                </a:lnTo>
                <a:lnTo>
                  <a:pt x="304703" y="187595"/>
                </a:lnTo>
                <a:lnTo>
                  <a:pt x="329575" y="145848"/>
                </a:lnTo>
                <a:lnTo>
                  <a:pt x="337865" y="93798"/>
                </a:lnTo>
                <a:lnTo>
                  <a:pt x="329575" y="41748"/>
                </a:lnTo>
                <a:lnTo>
                  <a:pt x="304703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3" name="object 3"/>
          <p:cNvSpPr/>
          <p:nvPr/>
        </p:nvSpPr>
        <p:spPr>
          <a:xfrm>
            <a:off x="2456978" y="4178212"/>
            <a:ext cx="4299585" cy="187960"/>
          </a:xfrm>
          <a:custGeom>
            <a:avLst/>
            <a:gdLst/>
            <a:ahLst/>
            <a:cxnLst/>
            <a:rect l="l" t="t" r="r" b="b"/>
            <a:pathLst>
              <a:path w="4299584" h="187960">
                <a:moveTo>
                  <a:pt x="4266351" y="1"/>
                </a:moveTo>
                <a:lnTo>
                  <a:pt x="33162" y="1"/>
                </a:lnTo>
                <a:lnTo>
                  <a:pt x="8290" y="41749"/>
                </a:lnTo>
                <a:lnTo>
                  <a:pt x="0" y="93799"/>
                </a:lnTo>
                <a:lnTo>
                  <a:pt x="8290" y="145849"/>
                </a:lnTo>
                <a:lnTo>
                  <a:pt x="33162" y="187597"/>
                </a:lnTo>
                <a:lnTo>
                  <a:pt x="4266351" y="187597"/>
                </a:lnTo>
                <a:lnTo>
                  <a:pt x="4291223" y="145849"/>
                </a:lnTo>
                <a:lnTo>
                  <a:pt x="4299514" y="93799"/>
                </a:lnTo>
                <a:lnTo>
                  <a:pt x="4291223" y="41749"/>
                </a:lnTo>
                <a:lnTo>
                  <a:pt x="4266351" y="1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4" name="object 4"/>
          <p:cNvSpPr/>
          <p:nvPr/>
        </p:nvSpPr>
        <p:spPr>
          <a:xfrm>
            <a:off x="5457773" y="2960537"/>
            <a:ext cx="1056005" cy="187960"/>
          </a:xfrm>
          <a:custGeom>
            <a:avLst/>
            <a:gdLst/>
            <a:ahLst/>
            <a:cxnLst/>
            <a:rect l="l" t="t" r="r" b="b"/>
            <a:pathLst>
              <a:path w="1056004" h="187960">
                <a:moveTo>
                  <a:pt x="1022634" y="0"/>
                </a:moveTo>
                <a:lnTo>
                  <a:pt x="33168" y="0"/>
                </a:lnTo>
                <a:lnTo>
                  <a:pt x="8296" y="41747"/>
                </a:lnTo>
                <a:lnTo>
                  <a:pt x="5" y="93797"/>
                </a:lnTo>
                <a:lnTo>
                  <a:pt x="8296" y="145847"/>
                </a:lnTo>
                <a:lnTo>
                  <a:pt x="33168" y="187595"/>
                </a:lnTo>
                <a:lnTo>
                  <a:pt x="1022634" y="187595"/>
                </a:lnTo>
                <a:lnTo>
                  <a:pt x="1047506" y="145847"/>
                </a:lnTo>
                <a:lnTo>
                  <a:pt x="1055796" y="93797"/>
                </a:lnTo>
                <a:lnTo>
                  <a:pt x="1047506" y="41747"/>
                </a:lnTo>
                <a:lnTo>
                  <a:pt x="1022634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5" name="object 5"/>
          <p:cNvSpPr/>
          <p:nvPr/>
        </p:nvSpPr>
        <p:spPr>
          <a:xfrm>
            <a:off x="4581146" y="2960537"/>
            <a:ext cx="547370" cy="187960"/>
          </a:xfrm>
          <a:custGeom>
            <a:avLst/>
            <a:gdLst/>
            <a:ahLst/>
            <a:cxnLst/>
            <a:rect l="l" t="t" r="r" b="b"/>
            <a:pathLst>
              <a:path w="547370" h="187960">
                <a:moveTo>
                  <a:pt x="513611" y="0"/>
                </a:moveTo>
                <a:lnTo>
                  <a:pt x="33162" y="0"/>
                </a:lnTo>
                <a:lnTo>
                  <a:pt x="8290" y="41747"/>
                </a:lnTo>
                <a:lnTo>
                  <a:pt x="0" y="93797"/>
                </a:lnTo>
                <a:lnTo>
                  <a:pt x="8290" y="145847"/>
                </a:lnTo>
                <a:lnTo>
                  <a:pt x="33162" y="187595"/>
                </a:lnTo>
                <a:lnTo>
                  <a:pt x="513611" y="187595"/>
                </a:lnTo>
                <a:lnTo>
                  <a:pt x="538483" y="145847"/>
                </a:lnTo>
                <a:lnTo>
                  <a:pt x="546774" y="93797"/>
                </a:lnTo>
                <a:lnTo>
                  <a:pt x="538483" y="41747"/>
                </a:lnTo>
                <a:lnTo>
                  <a:pt x="513611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6" name="object 6"/>
          <p:cNvGrpSpPr/>
          <p:nvPr/>
        </p:nvGrpSpPr>
        <p:grpSpPr>
          <a:xfrm>
            <a:off x="5121222" y="2942569"/>
            <a:ext cx="357505" cy="210185"/>
            <a:chOff x="5121222" y="2942569"/>
            <a:chExt cx="357505" cy="210185"/>
          </a:xfrm>
        </p:grpSpPr>
        <p:sp>
          <p:nvSpPr>
            <p:cNvPr id="7" name="object 7"/>
            <p:cNvSpPr/>
            <p:nvPr/>
          </p:nvSpPr>
          <p:spPr>
            <a:xfrm>
              <a:off x="5330332" y="2942569"/>
              <a:ext cx="148590" cy="210185"/>
            </a:xfrm>
            <a:custGeom>
              <a:avLst/>
              <a:gdLst/>
              <a:ahLst/>
              <a:cxnLst/>
              <a:rect l="l" t="t" r="r" b="b"/>
              <a:pathLst>
                <a:path w="148589" h="210185">
                  <a:moveTo>
                    <a:pt x="112668" y="0"/>
                  </a:moveTo>
                  <a:lnTo>
                    <a:pt x="35589" y="0"/>
                  </a:lnTo>
                  <a:lnTo>
                    <a:pt x="11866" y="36039"/>
                  </a:lnTo>
                  <a:lnTo>
                    <a:pt x="5" y="80922"/>
                  </a:lnTo>
                  <a:lnTo>
                    <a:pt x="5" y="128754"/>
                  </a:lnTo>
                  <a:lnTo>
                    <a:pt x="11866" y="173637"/>
                  </a:lnTo>
                  <a:lnTo>
                    <a:pt x="35589" y="209678"/>
                  </a:lnTo>
                  <a:lnTo>
                    <a:pt x="112668" y="209678"/>
                  </a:lnTo>
                  <a:lnTo>
                    <a:pt x="136391" y="173637"/>
                  </a:lnTo>
                  <a:lnTo>
                    <a:pt x="148252" y="128754"/>
                  </a:lnTo>
                  <a:lnTo>
                    <a:pt x="148252" y="80922"/>
                  </a:lnTo>
                  <a:lnTo>
                    <a:pt x="136391" y="36039"/>
                  </a:lnTo>
                  <a:lnTo>
                    <a:pt x="112668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8" name="object 8"/>
            <p:cNvSpPr/>
            <p:nvPr/>
          </p:nvSpPr>
          <p:spPr>
            <a:xfrm>
              <a:off x="5228632" y="2948017"/>
              <a:ext cx="152400" cy="191135"/>
            </a:xfrm>
            <a:custGeom>
              <a:avLst/>
              <a:gdLst/>
              <a:ahLst/>
              <a:cxnLst/>
              <a:rect l="l" t="t" r="r" b="b"/>
              <a:pathLst>
                <a:path w="152400" h="191135">
                  <a:moveTo>
                    <a:pt x="118345" y="0"/>
                  </a:moveTo>
                  <a:lnTo>
                    <a:pt x="33713" y="0"/>
                  </a:lnTo>
                  <a:lnTo>
                    <a:pt x="8431" y="42435"/>
                  </a:lnTo>
                  <a:lnTo>
                    <a:pt x="4" y="95343"/>
                  </a:lnTo>
                  <a:lnTo>
                    <a:pt x="8431" y="148250"/>
                  </a:lnTo>
                  <a:lnTo>
                    <a:pt x="33713" y="190686"/>
                  </a:lnTo>
                  <a:lnTo>
                    <a:pt x="118345" y="190686"/>
                  </a:lnTo>
                  <a:lnTo>
                    <a:pt x="143627" y="148250"/>
                  </a:lnTo>
                  <a:lnTo>
                    <a:pt x="152054" y="95343"/>
                  </a:lnTo>
                  <a:lnTo>
                    <a:pt x="143627" y="42435"/>
                  </a:lnTo>
                  <a:lnTo>
                    <a:pt x="118345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9" name="object 9"/>
            <p:cNvSpPr/>
            <p:nvPr/>
          </p:nvSpPr>
          <p:spPr>
            <a:xfrm>
              <a:off x="5121222" y="2945215"/>
              <a:ext cx="139065" cy="207645"/>
            </a:xfrm>
            <a:custGeom>
              <a:avLst/>
              <a:gdLst/>
              <a:ahLst/>
              <a:cxnLst/>
              <a:rect l="l" t="t" r="r" b="b"/>
              <a:pathLst>
                <a:path w="139064" h="207644">
                  <a:moveTo>
                    <a:pt x="103585" y="0"/>
                  </a:moveTo>
                  <a:lnTo>
                    <a:pt x="35138" y="0"/>
                  </a:lnTo>
                  <a:lnTo>
                    <a:pt x="11715" y="35585"/>
                  </a:lnTo>
                  <a:lnTo>
                    <a:pt x="3" y="79902"/>
                  </a:lnTo>
                  <a:lnTo>
                    <a:pt x="3" y="127130"/>
                  </a:lnTo>
                  <a:lnTo>
                    <a:pt x="11715" y="171447"/>
                  </a:lnTo>
                  <a:lnTo>
                    <a:pt x="35138" y="207032"/>
                  </a:lnTo>
                  <a:lnTo>
                    <a:pt x="103585" y="207032"/>
                  </a:lnTo>
                  <a:lnTo>
                    <a:pt x="127008" y="171447"/>
                  </a:lnTo>
                  <a:lnTo>
                    <a:pt x="138720" y="127130"/>
                  </a:lnTo>
                  <a:lnTo>
                    <a:pt x="138720" y="79902"/>
                  </a:lnTo>
                  <a:lnTo>
                    <a:pt x="127008" y="35585"/>
                  </a:lnTo>
                  <a:lnTo>
                    <a:pt x="103585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grpSp>
        <p:nvGrpSpPr>
          <p:cNvPr id="10" name="object 10"/>
          <p:cNvGrpSpPr/>
          <p:nvPr/>
        </p:nvGrpSpPr>
        <p:grpSpPr>
          <a:xfrm>
            <a:off x="1432889" y="1734241"/>
            <a:ext cx="553720" cy="200025"/>
            <a:chOff x="1432889" y="1734241"/>
            <a:chExt cx="553720" cy="200025"/>
          </a:xfrm>
        </p:grpSpPr>
        <p:sp>
          <p:nvSpPr>
            <p:cNvPr id="11" name="object 11"/>
            <p:cNvSpPr/>
            <p:nvPr/>
          </p:nvSpPr>
          <p:spPr>
            <a:xfrm>
              <a:off x="1843222" y="1734241"/>
              <a:ext cx="143510" cy="200025"/>
            </a:xfrm>
            <a:custGeom>
              <a:avLst/>
              <a:gdLst/>
              <a:ahLst/>
              <a:cxnLst/>
              <a:rect l="l" t="t" r="r" b="b"/>
              <a:pathLst>
                <a:path w="143510" h="200025">
                  <a:moveTo>
                    <a:pt x="109380" y="0"/>
                  </a:moveTo>
                  <a:lnTo>
                    <a:pt x="33860" y="0"/>
                  </a:lnTo>
                  <a:lnTo>
                    <a:pt x="11286" y="34293"/>
                  </a:lnTo>
                  <a:lnTo>
                    <a:pt x="0" y="77002"/>
                  </a:lnTo>
                  <a:lnTo>
                    <a:pt x="0" y="122515"/>
                  </a:lnTo>
                  <a:lnTo>
                    <a:pt x="11286" y="165224"/>
                  </a:lnTo>
                  <a:lnTo>
                    <a:pt x="33860" y="199517"/>
                  </a:lnTo>
                  <a:lnTo>
                    <a:pt x="109380" y="199517"/>
                  </a:lnTo>
                  <a:lnTo>
                    <a:pt x="131954" y="165224"/>
                  </a:lnTo>
                  <a:lnTo>
                    <a:pt x="143241" y="122515"/>
                  </a:lnTo>
                  <a:lnTo>
                    <a:pt x="143241" y="77002"/>
                  </a:lnTo>
                  <a:lnTo>
                    <a:pt x="131954" y="34293"/>
                  </a:lnTo>
                  <a:lnTo>
                    <a:pt x="109380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2" name="object 12"/>
            <p:cNvSpPr/>
            <p:nvPr/>
          </p:nvSpPr>
          <p:spPr>
            <a:xfrm>
              <a:off x="1731334" y="1736942"/>
              <a:ext cx="147955" cy="184150"/>
            </a:xfrm>
            <a:custGeom>
              <a:avLst/>
              <a:gdLst/>
              <a:ahLst/>
              <a:cxnLst/>
              <a:rect l="l" t="t" r="r" b="b"/>
              <a:pathLst>
                <a:path w="147955" h="184150">
                  <a:moveTo>
                    <a:pt x="115406" y="0"/>
                  </a:moveTo>
                  <a:lnTo>
                    <a:pt x="32486" y="0"/>
                  </a:lnTo>
                  <a:lnTo>
                    <a:pt x="8121" y="40894"/>
                  </a:lnTo>
                  <a:lnTo>
                    <a:pt x="0" y="91881"/>
                  </a:lnTo>
                  <a:lnTo>
                    <a:pt x="8121" y="142868"/>
                  </a:lnTo>
                  <a:lnTo>
                    <a:pt x="32486" y="183763"/>
                  </a:lnTo>
                  <a:lnTo>
                    <a:pt x="115406" y="183763"/>
                  </a:lnTo>
                  <a:lnTo>
                    <a:pt x="139771" y="142868"/>
                  </a:lnTo>
                  <a:lnTo>
                    <a:pt x="147892" y="91881"/>
                  </a:lnTo>
                  <a:lnTo>
                    <a:pt x="139771" y="40894"/>
                  </a:lnTo>
                  <a:lnTo>
                    <a:pt x="115406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3" name="object 13"/>
            <p:cNvSpPr/>
            <p:nvPr/>
          </p:nvSpPr>
          <p:spPr>
            <a:xfrm>
              <a:off x="1432889" y="1734241"/>
              <a:ext cx="325755" cy="200025"/>
            </a:xfrm>
            <a:custGeom>
              <a:avLst/>
              <a:gdLst/>
              <a:ahLst/>
              <a:cxnLst/>
              <a:rect l="l" t="t" r="r" b="b"/>
              <a:pathLst>
                <a:path w="325755" h="200025">
                  <a:moveTo>
                    <a:pt x="291794" y="0"/>
                  </a:moveTo>
                  <a:lnTo>
                    <a:pt x="33162" y="7101"/>
                  </a:lnTo>
                  <a:lnTo>
                    <a:pt x="8290" y="48847"/>
                  </a:lnTo>
                  <a:lnTo>
                    <a:pt x="0" y="100896"/>
                  </a:lnTo>
                  <a:lnTo>
                    <a:pt x="8290" y="152944"/>
                  </a:lnTo>
                  <a:lnTo>
                    <a:pt x="33162" y="194691"/>
                  </a:lnTo>
                  <a:lnTo>
                    <a:pt x="291794" y="199517"/>
                  </a:lnTo>
                  <a:lnTo>
                    <a:pt x="314367" y="165224"/>
                  </a:lnTo>
                  <a:lnTo>
                    <a:pt x="325653" y="122515"/>
                  </a:lnTo>
                  <a:lnTo>
                    <a:pt x="325653" y="77002"/>
                  </a:lnTo>
                  <a:lnTo>
                    <a:pt x="314367" y="34293"/>
                  </a:lnTo>
                  <a:lnTo>
                    <a:pt x="291794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14" name="object 14"/>
          <p:cNvSpPr/>
          <p:nvPr/>
        </p:nvSpPr>
        <p:spPr>
          <a:xfrm>
            <a:off x="881219" y="1741366"/>
            <a:ext cx="203200" cy="187960"/>
          </a:xfrm>
          <a:custGeom>
            <a:avLst/>
            <a:gdLst/>
            <a:ahLst/>
            <a:cxnLst/>
            <a:rect l="l" t="t" r="r" b="b"/>
            <a:pathLst>
              <a:path w="203200" h="187960">
                <a:moveTo>
                  <a:pt x="169823" y="0"/>
                </a:moveTo>
                <a:lnTo>
                  <a:pt x="33163" y="0"/>
                </a:lnTo>
                <a:lnTo>
                  <a:pt x="8290" y="41746"/>
                </a:lnTo>
                <a:lnTo>
                  <a:pt x="0" y="93795"/>
                </a:lnTo>
                <a:lnTo>
                  <a:pt x="8290" y="145844"/>
                </a:lnTo>
                <a:lnTo>
                  <a:pt x="33163" y="187591"/>
                </a:lnTo>
                <a:lnTo>
                  <a:pt x="169823" y="187591"/>
                </a:lnTo>
                <a:lnTo>
                  <a:pt x="194695" y="145844"/>
                </a:lnTo>
                <a:lnTo>
                  <a:pt x="202986" y="93795"/>
                </a:lnTo>
                <a:lnTo>
                  <a:pt x="194695" y="41746"/>
                </a:lnTo>
                <a:lnTo>
                  <a:pt x="169823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grpSp>
        <p:nvGrpSpPr>
          <p:cNvPr id="15" name="object 15"/>
          <p:cNvGrpSpPr/>
          <p:nvPr/>
        </p:nvGrpSpPr>
        <p:grpSpPr>
          <a:xfrm>
            <a:off x="1077304" y="1552372"/>
            <a:ext cx="5702935" cy="381000"/>
            <a:chOff x="1077304" y="1552372"/>
            <a:chExt cx="5702935" cy="381000"/>
          </a:xfrm>
        </p:grpSpPr>
        <p:sp>
          <p:nvSpPr>
            <p:cNvPr id="16" name="object 16"/>
            <p:cNvSpPr/>
            <p:nvPr/>
          </p:nvSpPr>
          <p:spPr>
            <a:xfrm>
              <a:off x="1298780" y="1724886"/>
              <a:ext cx="146050" cy="208279"/>
            </a:xfrm>
            <a:custGeom>
              <a:avLst/>
              <a:gdLst/>
              <a:ahLst/>
              <a:cxnLst/>
              <a:rect l="l" t="t" r="r" b="b"/>
              <a:pathLst>
                <a:path w="146050" h="208280">
                  <a:moveTo>
                    <a:pt x="110719" y="0"/>
                  </a:moveTo>
                  <a:lnTo>
                    <a:pt x="35336" y="0"/>
                  </a:lnTo>
                  <a:lnTo>
                    <a:pt x="11778" y="35788"/>
                  </a:lnTo>
                  <a:lnTo>
                    <a:pt x="0" y="80358"/>
                  </a:lnTo>
                  <a:lnTo>
                    <a:pt x="0" y="127855"/>
                  </a:lnTo>
                  <a:lnTo>
                    <a:pt x="11778" y="172424"/>
                  </a:lnTo>
                  <a:lnTo>
                    <a:pt x="35336" y="208213"/>
                  </a:lnTo>
                  <a:lnTo>
                    <a:pt x="110719" y="208213"/>
                  </a:lnTo>
                  <a:lnTo>
                    <a:pt x="134277" y="172424"/>
                  </a:lnTo>
                  <a:lnTo>
                    <a:pt x="146055" y="127855"/>
                  </a:lnTo>
                  <a:lnTo>
                    <a:pt x="146055" y="80358"/>
                  </a:lnTo>
                  <a:lnTo>
                    <a:pt x="134277" y="35788"/>
                  </a:lnTo>
                  <a:lnTo>
                    <a:pt x="110719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7" name="object 17"/>
            <p:cNvSpPr/>
            <p:nvPr/>
          </p:nvSpPr>
          <p:spPr>
            <a:xfrm>
              <a:off x="1183672" y="1727706"/>
              <a:ext cx="147955" cy="191770"/>
            </a:xfrm>
            <a:custGeom>
              <a:avLst/>
              <a:gdLst/>
              <a:ahLst/>
              <a:cxnLst/>
              <a:rect l="l" t="t" r="r" b="b"/>
              <a:pathLst>
                <a:path w="147955" h="191769">
                  <a:moveTo>
                    <a:pt x="115316" y="0"/>
                  </a:moveTo>
                  <a:lnTo>
                    <a:pt x="32546" y="0"/>
                  </a:lnTo>
                  <a:lnTo>
                    <a:pt x="10848" y="32962"/>
                  </a:lnTo>
                  <a:lnTo>
                    <a:pt x="0" y="74013"/>
                  </a:lnTo>
                  <a:lnTo>
                    <a:pt x="0" y="117760"/>
                  </a:lnTo>
                  <a:lnTo>
                    <a:pt x="10848" y="158810"/>
                  </a:lnTo>
                  <a:lnTo>
                    <a:pt x="32546" y="191773"/>
                  </a:lnTo>
                  <a:lnTo>
                    <a:pt x="115316" y="191773"/>
                  </a:lnTo>
                  <a:lnTo>
                    <a:pt x="137013" y="158810"/>
                  </a:lnTo>
                  <a:lnTo>
                    <a:pt x="147862" y="117760"/>
                  </a:lnTo>
                  <a:lnTo>
                    <a:pt x="147862" y="74013"/>
                  </a:lnTo>
                  <a:lnTo>
                    <a:pt x="137013" y="32962"/>
                  </a:lnTo>
                  <a:lnTo>
                    <a:pt x="115316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8" name="object 18"/>
            <p:cNvSpPr/>
            <p:nvPr/>
          </p:nvSpPr>
          <p:spPr>
            <a:xfrm>
              <a:off x="1077304" y="1724886"/>
              <a:ext cx="137795" cy="208279"/>
            </a:xfrm>
            <a:custGeom>
              <a:avLst/>
              <a:gdLst/>
              <a:ahLst/>
              <a:cxnLst/>
              <a:rect l="l" t="t" r="r" b="b"/>
              <a:pathLst>
                <a:path w="137794" h="208280">
                  <a:moveTo>
                    <a:pt x="102276" y="0"/>
                  </a:moveTo>
                  <a:lnTo>
                    <a:pt x="35336" y="0"/>
                  </a:lnTo>
                  <a:lnTo>
                    <a:pt x="11778" y="35788"/>
                  </a:lnTo>
                  <a:lnTo>
                    <a:pt x="0" y="80358"/>
                  </a:lnTo>
                  <a:lnTo>
                    <a:pt x="0" y="127855"/>
                  </a:lnTo>
                  <a:lnTo>
                    <a:pt x="11778" y="172424"/>
                  </a:lnTo>
                  <a:lnTo>
                    <a:pt x="35336" y="208213"/>
                  </a:lnTo>
                  <a:lnTo>
                    <a:pt x="102276" y="208213"/>
                  </a:lnTo>
                  <a:lnTo>
                    <a:pt x="125834" y="172424"/>
                  </a:lnTo>
                  <a:lnTo>
                    <a:pt x="137612" y="127855"/>
                  </a:lnTo>
                  <a:lnTo>
                    <a:pt x="137612" y="80358"/>
                  </a:lnTo>
                  <a:lnTo>
                    <a:pt x="125834" y="35788"/>
                  </a:lnTo>
                  <a:lnTo>
                    <a:pt x="102276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  <p:sp>
          <p:nvSpPr>
            <p:cNvPr id="19" name="object 19"/>
            <p:cNvSpPr/>
            <p:nvPr/>
          </p:nvSpPr>
          <p:spPr>
            <a:xfrm>
              <a:off x="1332267" y="1552372"/>
              <a:ext cx="5447665" cy="187960"/>
            </a:xfrm>
            <a:custGeom>
              <a:avLst/>
              <a:gdLst/>
              <a:ahLst/>
              <a:cxnLst/>
              <a:rect l="l" t="t" r="r" b="b"/>
              <a:pathLst>
                <a:path w="5447665" h="187960">
                  <a:moveTo>
                    <a:pt x="5414391" y="0"/>
                  </a:moveTo>
                  <a:lnTo>
                    <a:pt x="33162" y="0"/>
                  </a:lnTo>
                  <a:lnTo>
                    <a:pt x="8290" y="41746"/>
                  </a:lnTo>
                  <a:lnTo>
                    <a:pt x="0" y="93794"/>
                  </a:lnTo>
                  <a:lnTo>
                    <a:pt x="8290" y="145843"/>
                  </a:lnTo>
                  <a:lnTo>
                    <a:pt x="33162" y="187590"/>
                  </a:lnTo>
                  <a:lnTo>
                    <a:pt x="5414391" y="187590"/>
                  </a:lnTo>
                  <a:lnTo>
                    <a:pt x="5439263" y="145843"/>
                  </a:lnTo>
                  <a:lnTo>
                    <a:pt x="5447554" y="93794"/>
                  </a:lnTo>
                  <a:lnTo>
                    <a:pt x="5439263" y="41746"/>
                  </a:lnTo>
                  <a:lnTo>
                    <a:pt x="5414391" y="0"/>
                  </a:lnTo>
                  <a:close/>
                </a:path>
              </a:pathLst>
            </a:custGeom>
            <a:solidFill>
              <a:srgbClr val="3F54FF">
                <a:alpha val="39999"/>
              </a:srgbClr>
            </a:solidFill>
          </p:spPr>
          <p:txBody>
            <a:bodyPr wrap="square" lIns="0" tIns="0" rIns="0" bIns="0" rtlCol="0"/>
            <a:lstStyle/>
            <a:p/>
          </p:txBody>
        </p:sp>
      </p:grpSp>
      <p:sp>
        <p:nvSpPr>
          <p:cNvPr id="20" name="object 20"/>
          <p:cNvSpPr/>
          <p:nvPr/>
        </p:nvSpPr>
        <p:spPr>
          <a:xfrm>
            <a:off x="881237" y="1087503"/>
            <a:ext cx="5128895" cy="187960"/>
          </a:xfrm>
          <a:custGeom>
            <a:avLst/>
            <a:gdLst/>
            <a:ahLst/>
            <a:cxnLst/>
            <a:rect l="l" t="t" r="r" b="b"/>
            <a:pathLst>
              <a:path w="5128895" h="187959">
                <a:moveTo>
                  <a:pt x="5095641" y="0"/>
                </a:moveTo>
                <a:lnTo>
                  <a:pt x="33162" y="0"/>
                </a:lnTo>
                <a:lnTo>
                  <a:pt x="8290" y="41749"/>
                </a:lnTo>
                <a:lnTo>
                  <a:pt x="0" y="93801"/>
                </a:lnTo>
                <a:lnTo>
                  <a:pt x="8290" y="145852"/>
                </a:lnTo>
                <a:lnTo>
                  <a:pt x="33162" y="187601"/>
                </a:lnTo>
                <a:lnTo>
                  <a:pt x="5095641" y="187601"/>
                </a:lnTo>
                <a:lnTo>
                  <a:pt x="5120513" y="145852"/>
                </a:lnTo>
                <a:lnTo>
                  <a:pt x="5128803" y="93801"/>
                </a:lnTo>
                <a:lnTo>
                  <a:pt x="5120513" y="41749"/>
                </a:lnTo>
                <a:lnTo>
                  <a:pt x="5095641" y="0"/>
                </a:lnTo>
                <a:close/>
              </a:path>
            </a:pathLst>
          </a:custGeom>
          <a:solidFill>
            <a:srgbClr val="3F54FF">
              <a:alpha val="39999"/>
            </a:srgbClr>
          </a:solidFill>
        </p:spPr>
        <p:txBody>
          <a:bodyPr wrap="square" lIns="0" tIns="0" rIns="0" bIns="0" rtlCol="0"/>
          <a:lstStyle/>
          <a:p/>
        </p:txBody>
      </p:sp>
      <p:sp>
        <p:nvSpPr>
          <p:cNvPr id="21" name="object 21"/>
          <p:cNvSpPr txBox="1"/>
          <p:nvPr/>
        </p:nvSpPr>
        <p:spPr>
          <a:xfrm>
            <a:off x="888981" y="1078453"/>
            <a:ext cx="5883910" cy="2251075"/>
          </a:xfrm>
          <a:prstGeom prst="rect">
            <a:avLst/>
          </a:prstGeom>
        </p:spPr>
        <p:txBody>
          <a:bodyPr wrap="square" lIns="0" tIns="12700" rIns="0" bIns="0" rtlCol="0" vert="horz">
            <a:spAutoFit/>
          </a:bodyPr>
          <a:lstStyle/>
          <a:p>
            <a:pPr marL="25400" marR="85725">
              <a:lnSpc>
                <a:spcPct val="100000"/>
              </a:lnSpc>
              <a:spcBef>
                <a:spcPts val="100"/>
              </a:spcBef>
            </a:pP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final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topic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section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>
                <a:latin typeface="Calibri"/>
                <a:cs typeface="Calibri"/>
              </a:rPr>
              <a:t> 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 b="1">
                <a:latin typeface="Calibri"/>
                <a:cs typeface="Calibri"/>
              </a:rPr>
              <a:t>traces</a:t>
            </a:r>
            <a:r>
              <a:rPr dirty="0" sz="1100" spc="-5">
                <a:latin typeface="Calibri"/>
                <a:cs typeface="Calibri"/>
              </a:rPr>
              <a:t>.</a:t>
            </a:r>
            <a:r>
              <a:rPr dirty="0" sz="1100" spc="2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some </a:t>
            </a:r>
            <a:r>
              <a:rPr dirty="0" sz="1100">
                <a:latin typeface="Calibri"/>
                <a:cs typeface="Calibri"/>
              </a:rPr>
              <a:t>ways </a:t>
            </a:r>
            <a:r>
              <a:rPr dirty="0" sz="1100" spc="-5">
                <a:latin typeface="Calibri"/>
                <a:cs typeface="Calibri"/>
              </a:rPr>
              <a:t>these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similar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contours.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noted 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above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we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can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think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contours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as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intersection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-30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surface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given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by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z</a:t>
            </a:r>
            <a:r>
              <a:rPr dirty="0" baseline="4629" sz="1800" spc="37" i="1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315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</a:t>
            </a:r>
            <a:r>
              <a:rPr dirty="0" sz="1600" spc="-240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52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84" i="1">
                <a:latin typeface="Times New Roman"/>
                <a:cs typeface="Times New Roman"/>
              </a:rPr>
              <a:t> </a:t>
            </a:r>
            <a:r>
              <a:rPr dirty="0" sz="1600" spc="-145">
                <a:latin typeface="Symbol"/>
                <a:cs typeface="Symbol"/>
              </a:rPr>
              <a:t></a:t>
            </a:r>
            <a:r>
              <a:rPr dirty="0" sz="1600" spc="35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plane</a:t>
            </a:r>
            <a:endParaRPr baseline="5050" sz="1650">
              <a:latin typeface="Calibri"/>
              <a:cs typeface="Calibri"/>
            </a:endParaRPr>
          </a:p>
          <a:p>
            <a:pPr marL="25400" marR="17780" indent="30480">
              <a:lnSpc>
                <a:spcPct val="104700"/>
              </a:lnSpc>
              <a:spcBef>
                <a:spcPts val="254"/>
              </a:spcBef>
            </a:pPr>
            <a:r>
              <a:rPr dirty="0" sz="1200" spc="-10" i="1">
                <a:latin typeface="Times New Roman"/>
                <a:cs typeface="Times New Roman"/>
              </a:rPr>
              <a:t>z</a:t>
            </a:r>
            <a:r>
              <a:rPr dirty="0" sz="1200" spc="20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1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k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Traces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curves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represent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intersection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surface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1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229">
                <a:latin typeface="Calibri"/>
                <a:cs typeface="Calibri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x</a:t>
            </a:r>
            <a:r>
              <a:rPr dirty="0" sz="1200" spc="-15" i="1">
                <a:latin typeface="Times New Roman"/>
                <a:cs typeface="Times New Roman"/>
              </a:rPr>
              <a:t> </a:t>
            </a:r>
            <a:r>
              <a:rPr dirty="0" sz="1200" spc="-10">
                <a:latin typeface="Symbol"/>
                <a:cs typeface="Symbol"/>
              </a:rPr>
              <a:t></a:t>
            </a:r>
            <a:r>
              <a:rPr dirty="0" sz="1200" spc="-25">
                <a:latin typeface="Times New Roman"/>
                <a:cs typeface="Times New Roman"/>
              </a:rPr>
              <a:t> </a:t>
            </a:r>
            <a:r>
              <a:rPr dirty="0" sz="1200" spc="-10" i="1">
                <a:latin typeface="Times New Roman"/>
                <a:cs typeface="Times New Roman"/>
              </a:rPr>
              <a:t>a</a:t>
            </a:r>
            <a:r>
              <a:rPr dirty="0" sz="1200" spc="145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or</a:t>
            </a:r>
            <a:r>
              <a:rPr dirty="0" sz="1100" spc="35">
                <a:latin typeface="Calibri"/>
                <a:cs typeface="Calibri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y</a:t>
            </a:r>
            <a:r>
              <a:rPr dirty="0" sz="1150" spc="20" i="1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Symbol"/>
                <a:cs typeface="Symbol"/>
              </a:rPr>
              <a:t></a:t>
            </a:r>
            <a:r>
              <a:rPr dirty="0" sz="1150" spc="-50">
                <a:latin typeface="Times New Roman"/>
                <a:cs typeface="Times New Roman"/>
              </a:rPr>
              <a:t> </a:t>
            </a:r>
            <a:r>
              <a:rPr dirty="0" sz="1150" spc="15" i="1">
                <a:latin typeface="Times New Roman"/>
                <a:cs typeface="Times New Roman"/>
              </a:rPr>
              <a:t>b</a:t>
            </a:r>
            <a:r>
              <a:rPr dirty="0" sz="1150" spc="-135" i="1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400">
              <a:latin typeface="Calibri"/>
              <a:cs typeface="Calibri"/>
            </a:endParaRPr>
          </a:p>
          <a:p>
            <a:pPr marL="25400">
              <a:lnSpc>
                <a:spcPct val="100000"/>
              </a:lnSpc>
            </a:pPr>
            <a:r>
              <a:rPr dirty="0" sz="1100">
                <a:latin typeface="Calibri"/>
                <a:cs typeface="Calibri"/>
              </a:rPr>
              <a:t>Let’s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take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quick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look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at</a:t>
            </a:r>
            <a:r>
              <a:rPr dirty="0" sz="1100" spc="-10">
                <a:latin typeface="Calibri"/>
                <a:cs typeface="Calibri"/>
              </a:rPr>
              <a:t> an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example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 </a:t>
            </a:r>
            <a:r>
              <a:rPr dirty="0" sz="1100" spc="-5">
                <a:latin typeface="Calibri"/>
                <a:cs typeface="Calibri"/>
              </a:rPr>
              <a:t>traces.</a:t>
            </a:r>
            <a:endParaRPr sz="110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200">
              <a:latin typeface="Calibri"/>
              <a:cs typeface="Calibri"/>
            </a:endParaRPr>
          </a:p>
          <a:p>
            <a:pPr marL="96520">
              <a:lnSpc>
                <a:spcPct val="100000"/>
              </a:lnSpc>
            </a:pPr>
            <a:r>
              <a:rPr dirty="0" baseline="4629" sz="1800" spc="-7" b="1" i="1">
                <a:latin typeface="Times New Roman"/>
                <a:cs typeface="Times New Roman"/>
              </a:rPr>
              <a:t>Example </a:t>
            </a:r>
            <a:r>
              <a:rPr dirty="0" baseline="4629" sz="1800" b="1" i="1">
                <a:latin typeface="Times New Roman"/>
                <a:cs typeface="Times New Roman"/>
              </a:rPr>
              <a:t>4</a:t>
            </a:r>
            <a:r>
              <a:rPr dirty="0" baseline="4629" sz="1800" spc="487" b="1" i="1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Sketch</a:t>
            </a:r>
            <a:r>
              <a:rPr dirty="0" baseline="5050" sz="1650" spc="-22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the</a:t>
            </a:r>
            <a:r>
              <a:rPr dirty="0" baseline="5050" sz="1650" spc="15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traces</a:t>
            </a:r>
            <a:r>
              <a:rPr dirty="0" baseline="5050" sz="1650" spc="-15">
                <a:latin typeface="Calibri"/>
                <a:cs typeface="Calibri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of</a:t>
            </a:r>
            <a:r>
              <a:rPr dirty="0" baseline="5050" sz="1650" spc="607">
                <a:latin typeface="Calibri"/>
                <a:cs typeface="Calibri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f</a:t>
            </a:r>
            <a:r>
              <a:rPr dirty="0" baseline="4629" sz="1800" spc="150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</a:t>
            </a:r>
            <a:r>
              <a:rPr dirty="0" sz="1600" spc="-245">
                <a:latin typeface="Times New Roman"/>
                <a:cs typeface="Times New Roman"/>
              </a:rPr>
              <a:t> </a:t>
            </a:r>
            <a:r>
              <a:rPr dirty="0" baseline="4629" sz="1800" i="1">
                <a:latin typeface="Times New Roman"/>
                <a:cs typeface="Times New Roman"/>
              </a:rPr>
              <a:t>x</a:t>
            </a:r>
            <a:r>
              <a:rPr dirty="0" baseline="4629" sz="1800">
                <a:latin typeface="Times New Roman"/>
                <a:cs typeface="Times New Roman"/>
              </a:rPr>
              <a:t>,</a:t>
            </a:r>
            <a:r>
              <a:rPr dirty="0" baseline="4629" sz="1800" spc="-60">
                <a:latin typeface="Times New Roman"/>
                <a:cs typeface="Times New Roman"/>
              </a:rPr>
              <a:t> </a:t>
            </a:r>
            <a:r>
              <a:rPr dirty="0" baseline="4629" sz="1800" spc="-7" i="1">
                <a:latin typeface="Times New Roman"/>
                <a:cs typeface="Times New Roman"/>
              </a:rPr>
              <a:t>y</a:t>
            </a:r>
            <a:r>
              <a:rPr dirty="0" baseline="4629" sz="1800" spc="-277" i="1">
                <a:latin typeface="Times New Roman"/>
                <a:cs typeface="Times New Roman"/>
              </a:rPr>
              <a:t> </a:t>
            </a:r>
            <a:r>
              <a:rPr dirty="0" sz="1600" spc="-140">
                <a:latin typeface="Symbol"/>
                <a:cs typeface="Symbol"/>
              </a:rPr>
              <a:t></a:t>
            </a:r>
            <a:r>
              <a:rPr dirty="0" sz="1600" spc="-140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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Times New Roman"/>
                <a:cs typeface="Times New Roman"/>
              </a:rPr>
              <a:t>10</a:t>
            </a:r>
            <a:r>
              <a:rPr dirty="0" baseline="4629" sz="1800" spc="-172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-142">
                <a:latin typeface="Times New Roman"/>
                <a:cs typeface="Times New Roman"/>
              </a:rPr>
              <a:t> </a:t>
            </a:r>
            <a:r>
              <a:rPr dirty="0" baseline="4629" sz="1800" spc="52">
                <a:latin typeface="Times New Roman"/>
                <a:cs typeface="Times New Roman"/>
              </a:rPr>
              <a:t>4</a:t>
            </a:r>
            <a:r>
              <a:rPr dirty="0" baseline="4629" sz="1800" spc="52" i="1">
                <a:latin typeface="Times New Roman"/>
                <a:cs typeface="Times New Roman"/>
              </a:rPr>
              <a:t>x</a:t>
            </a:r>
            <a:r>
              <a:rPr dirty="0" baseline="51587" sz="1050" spc="52">
                <a:latin typeface="Times New Roman"/>
                <a:cs typeface="Times New Roman"/>
              </a:rPr>
              <a:t>2</a:t>
            </a:r>
            <a:r>
              <a:rPr dirty="0" baseline="51587" sz="1050" spc="217">
                <a:latin typeface="Times New Roman"/>
                <a:cs typeface="Times New Roman"/>
              </a:rPr>
              <a:t> </a:t>
            </a:r>
            <a:r>
              <a:rPr dirty="0" baseline="4629" sz="1800" spc="-7">
                <a:latin typeface="Symbol"/>
                <a:cs typeface="Symbol"/>
              </a:rPr>
              <a:t></a:t>
            </a:r>
            <a:r>
              <a:rPr dirty="0" baseline="4629" sz="1800" spc="22">
                <a:latin typeface="Times New Roman"/>
                <a:cs typeface="Times New Roman"/>
              </a:rPr>
              <a:t> </a:t>
            </a:r>
            <a:r>
              <a:rPr dirty="0" baseline="4629" sz="1800" spc="44" i="1">
                <a:latin typeface="Times New Roman"/>
                <a:cs typeface="Times New Roman"/>
              </a:rPr>
              <a:t>y</a:t>
            </a:r>
            <a:r>
              <a:rPr dirty="0" baseline="51587" sz="1050" spc="44">
                <a:latin typeface="Times New Roman"/>
                <a:cs typeface="Times New Roman"/>
              </a:rPr>
              <a:t>2 </a:t>
            </a:r>
            <a:r>
              <a:rPr dirty="0" baseline="51587" sz="1050" spc="60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for</a:t>
            </a:r>
            <a:r>
              <a:rPr dirty="0" baseline="5050" sz="1650" spc="-7">
                <a:latin typeface="Calibri"/>
                <a:cs typeface="Calibri"/>
              </a:rPr>
              <a:t> the</a:t>
            </a:r>
            <a:r>
              <a:rPr dirty="0" baseline="5050" sz="1650" spc="7">
                <a:latin typeface="Calibri"/>
                <a:cs typeface="Calibri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plane</a:t>
            </a:r>
            <a:r>
              <a:rPr dirty="0" baseline="5050" sz="1650" spc="359">
                <a:latin typeface="Calibri"/>
                <a:cs typeface="Calibri"/>
              </a:rPr>
              <a:t> </a:t>
            </a:r>
            <a:r>
              <a:rPr dirty="0" baseline="4629" sz="1800" spc="7" i="1">
                <a:latin typeface="Times New Roman"/>
                <a:cs typeface="Times New Roman"/>
              </a:rPr>
              <a:t>x</a:t>
            </a:r>
            <a:r>
              <a:rPr dirty="0" baseline="4629" sz="1800" i="1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Symbol"/>
                <a:cs typeface="Symbol"/>
              </a:rPr>
              <a:t></a:t>
            </a:r>
            <a:r>
              <a:rPr dirty="0" baseline="4629" sz="1800" spc="-232">
                <a:latin typeface="Times New Roman"/>
                <a:cs typeface="Times New Roman"/>
              </a:rPr>
              <a:t> </a:t>
            </a:r>
            <a:r>
              <a:rPr dirty="0" baseline="4629" sz="1800" spc="7">
                <a:latin typeface="Times New Roman"/>
                <a:cs typeface="Times New Roman"/>
              </a:rPr>
              <a:t>1</a:t>
            </a:r>
            <a:r>
              <a:rPr dirty="0" baseline="4629" sz="1800" spc="127">
                <a:latin typeface="Times New Roman"/>
                <a:cs typeface="Times New Roman"/>
              </a:rPr>
              <a:t> </a:t>
            </a:r>
            <a:r>
              <a:rPr dirty="0" baseline="5050" sz="1650" spc="-7">
                <a:latin typeface="Calibri"/>
                <a:cs typeface="Calibri"/>
              </a:rPr>
              <a:t>and</a:t>
            </a:r>
            <a:r>
              <a:rPr dirty="0" baseline="5050" sz="1650" spc="450">
                <a:latin typeface="Calibri"/>
                <a:cs typeface="Calibri"/>
              </a:rPr>
              <a:t> </a:t>
            </a:r>
            <a:r>
              <a:rPr dirty="0" baseline="2415" sz="1725" spc="37" i="1">
                <a:latin typeface="Times New Roman"/>
                <a:cs typeface="Times New Roman"/>
              </a:rPr>
              <a:t>y </a:t>
            </a:r>
            <a:r>
              <a:rPr dirty="0" baseline="2415" sz="1725" spc="44">
                <a:latin typeface="Symbol"/>
                <a:cs typeface="Symbol"/>
              </a:rPr>
              <a:t></a:t>
            </a:r>
            <a:r>
              <a:rPr dirty="0" baseline="2415" sz="1725" spc="-7">
                <a:latin typeface="Times New Roman"/>
                <a:cs typeface="Times New Roman"/>
              </a:rPr>
              <a:t> </a:t>
            </a:r>
            <a:r>
              <a:rPr dirty="0" baseline="2415" sz="1725" spc="44">
                <a:latin typeface="Times New Roman"/>
                <a:cs typeface="Times New Roman"/>
              </a:rPr>
              <a:t>2</a:t>
            </a:r>
            <a:r>
              <a:rPr dirty="0" baseline="2415" sz="1725" spc="-104">
                <a:latin typeface="Times New Roman"/>
                <a:cs typeface="Times New Roman"/>
              </a:rPr>
              <a:t> </a:t>
            </a:r>
            <a:r>
              <a:rPr dirty="0" baseline="5050" sz="1650">
                <a:latin typeface="Calibri"/>
                <a:cs typeface="Calibri"/>
              </a:rPr>
              <a:t>.</a:t>
            </a:r>
            <a:endParaRPr baseline="5050" sz="1650">
              <a:latin typeface="Calibri"/>
              <a:cs typeface="Calibri"/>
            </a:endParaRPr>
          </a:p>
          <a:p>
            <a:pPr marL="96520">
              <a:lnSpc>
                <a:spcPct val="100000"/>
              </a:lnSpc>
              <a:spcBef>
                <a:spcPts val="240"/>
              </a:spcBef>
            </a:pPr>
            <a:r>
              <a:rPr dirty="0" sz="1100" spc="-5" b="1" i="1">
                <a:latin typeface="Calibri"/>
                <a:cs typeface="Calibri"/>
              </a:rPr>
              <a:t>Solution</a:t>
            </a:r>
            <a:endParaRPr sz="1100">
              <a:latin typeface="Calibri"/>
              <a:cs typeface="Calibri"/>
            </a:endParaRPr>
          </a:p>
          <a:p>
            <a:pPr marL="96520" marR="249554" indent="-635">
              <a:lnSpc>
                <a:spcPct val="107700"/>
              </a:lnSpc>
              <a:spcBef>
                <a:spcPts val="5"/>
              </a:spcBef>
            </a:pPr>
            <a:r>
              <a:rPr dirty="0" sz="1100">
                <a:latin typeface="Calibri"/>
                <a:cs typeface="Calibri"/>
              </a:rPr>
              <a:t>We’ll </a:t>
            </a:r>
            <a:r>
              <a:rPr dirty="0" sz="1100" spc="-5">
                <a:latin typeface="Calibri"/>
                <a:cs typeface="Calibri"/>
              </a:rPr>
              <a:t>start </a:t>
            </a:r>
            <a:r>
              <a:rPr dirty="0" sz="1100">
                <a:latin typeface="Calibri"/>
                <a:cs typeface="Calibri"/>
              </a:rPr>
              <a:t>with</a:t>
            </a:r>
            <a:r>
              <a:rPr dirty="0" sz="1100" spc="240">
                <a:latin typeface="Calibri"/>
                <a:cs typeface="Calibri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Times New Roman"/>
                <a:cs typeface="Times New Roman"/>
              </a:rPr>
              <a:t>1</a:t>
            </a:r>
            <a:r>
              <a:rPr dirty="0" sz="1200" spc="-18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We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can </a:t>
            </a:r>
            <a:r>
              <a:rPr dirty="0" sz="1100" spc="-5">
                <a:latin typeface="Calibri"/>
                <a:cs typeface="Calibri"/>
              </a:rPr>
              <a:t>get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equation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10">
                <a:latin typeface="Calibri"/>
                <a:cs typeface="Calibri"/>
              </a:rPr>
              <a:t>trace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by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plugging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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Times New Roman"/>
                <a:cs typeface="Times New Roman"/>
              </a:rPr>
              <a:t>1</a:t>
            </a:r>
            <a:r>
              <a:rPr dirty="0" sz="1200" spc="80">
                <a:latin typeface="Times New Roman"/>
                <a:cs typeface="Times New Roman"/>
              </a:rPr>
              <a:t> </a:t>
            </a:r>
            <a:r>
              <a:rPr dirty="0" sz="1100" spc="-5">
                <a:latin typeface="Calibri"/>
                <a:cs typeface="Calibri"/>
              </a:rPr>
              <a:t>into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equation.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Doing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gives,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4168771" y="3364561"/>
            <a:ext cx="1080135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35"/>
              </a:spcBef>
              <a:tabLst>
                <a:tab pos="466090" algn="l"/>
              </a:tabLst>
            </a:pPr>
            <a:r>
              <a:rPr dirty="0" sz="1150" spc="50">
                <a:latin typeface="Symbol"/>
                <a:cs typeface="Symbol"/>
              </a:rPr>
              <a:t></a:t>
            </a:r>
            <a:r>
              <a:rPr dirty="0" sz="1150" spc="50">
                <a:latin typeface="Times New Roman"/>
                <a:cs typeface="Times New Roman"/>
              </a:rPr>
              <a:t>	</a:t>
            </a: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Times New Roman"/>
                <a:cs typeface="Times New Roman"/>
              </a:rPr>
              <a:t>6</a:t>
            </a:r>
            <a:r>
              <a:rPr dirty="0" sz="1150" spc="-10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25">
                <a:latin typeface="Times New Roman"/>
                <a:cs typeface="Times New Roman"/>
              </a:rPr>
              <a:t> </a:t>
            </a:r>
            <a:r>
              <a:rPr dirty="0" sz="1150" spc="95" i="1">
                <a:latin typeface="Times New Roman"/>
                <a:cs typeface="Times New Roman"/>
              </a:rPr>
              <a:t>y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endParaRPr baseline="47008" sz="975">
              <a:latin typeface="Times New Roman"/>
              <a:cs typeface="Times New Roman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960627" y="3296320"/>
            <a:ext cx="3029585" cy="507365"/>
          </a:xfrm>
          <a:prstGeom prst="rect">
            <a:avLst/>
          </a:prstGeom>
        </p:spPr>
        <p:txBody>
          <a:bodyPr wrap="square" lIns="0" tIns="45720" rIns="0" bIns="0" rtlCol="0" vert="horz">
            <a:spAutoFit/>
          </a:bodyPr>
          <a:lstStyle/>
          <a:p>
            <a:pPr marL="1299210">
              <a:lnSpc>
                <a:spcPct val="100000"/>
              </a:lnSpc>
              <a:spcBef>
                <a:spcPts val="360"/>
              </a:spcBef>
            </a:pPr>
            <a:r>
              <a:rPr dirty="0" baseline="4830" sz="1725" spc="22" i="1">
                <a:latin typeface="Times New Roman"/>
                <a:cs typeface="Times New Roman"/>
              </a:rPr>
              <a:t>z</a:t>
            </a:r>
            <a:r>
              <a:rPr dirty="0" baseline="4830" sz="1725" spc="44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 </a:t>
            </a:r>
            <a:r>
              <a:rPr dirty="0" baseline="4830" sz="1725" spc="-112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f</a:t>
            </a:r>
            <a:r>
              <a:rPr dirty="0" baseline="4830" sz="1725" spc="165" i="1">
                <a:latin typeface="Times New Roman"/>
                <a:cs typeface="Times New Roman"/>
              </a:rPr>
              <a:t> </a:t>
            </a:r>
            <a:r>
              <a:rPr dirty="0" sz="1550" spc="-155">
                <a:latin typeface="Symbol"/>
                <a:cs typeface="Symbol"/>
              </a:rPr>
              <a:t></a:t>
            </a:r>
            <a:r>
              <a:rPr dirty="0" baseline="4830" sz="1725" spc="-135">
                <a:latin typeface="Times New Roman"/>
                <a:cs typeface="Times New Roman"/>
              </a:rPr>
              <a:t>1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37">
                <a:latin typeface="Times New Roman"/>
                <a:cs typeface="Times New Roman"/>
              </a:rPr>
              <a:t> </a:t>
            </a:r>
            <a:r>
              <a:rPr dirty="0" baseline="4830" sz="1725" spc="30" i="1">
                <a:latin typeface="Times New Roman"/>
                <a:cs typeface="Times New Roman"/>
              </a:rPr>
              <a:t>y</a:t>
            </a:r>
            <a:r>
              <a:rPr dirty="0" baseline="4830" sz="1725" spc="-270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-209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Times New Roman"/>
                <a:cs typeface="Times New Roman"/>
              </a:rPr>
              <a:t>10</a:t>
            </a:r>
            <a:r>
              <a:rPr dirty="0" baseline="4830" sz="1725" spc="-150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127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Times New Roman"/>
                <a:cs typeface="Times New Roman"/>
              </a:rPr>
              <a:t>4</a:t>
            </a:r>
            <a:r>
              <a:rPr dirty="0" baseline="4830" sz="1725" spc="-262">
                <a:latin typeface="Times New Roman"/>
                <a:cs typeface="Times New Roman"/>
              </a:rPr>
              <a:t> </a:t>
            </a:r>
            <a:r>
              <a:rPr dirty="0" sz="1550" spc="-155">
                <a:latin typeface="Symbol"/>
                <a:cs typeface="Symbol"/>
              </a:rPr>
              <a:t></a:t>
            </a:r>
            <a:r>
              <a:rPr dirty="0" baseline="4830" sz="1725" spc="-15">
                <a:latin typeface="Times New Roman"/>
                <a:cs typeface="Times New Roman"/>
              </a:rPr>
              <a:t>1</a:t>
            </a:r>
            <a:r>
              <a:rPr dirty="0" sz="1550" spc="-95">
                <a:latin typeface="Symbol"/>
                <a:cs typeface="Symbol"/>
              </a:rPr>
              <a:t></a:t>
            </a:r>
            <a:r>
              <a:rPr dirty="0" baseline="68376" sz="975" spc="30">
                <a:latin typeface="Times New Roman"/>
                <a:cs typeface="Times New Roman"/>
              </a:rPr>
              <a:t>2</a:t>
            </a:r>
            <a:r>
              <a:rPr dirty="0" baseline="68376" sz="975">
                <a:latin typeface="Times New Roman"/>
                <a:cs typeface="Times New Roman"/>
              </a:rPr>
              <a:t> </a:t>
            </a:r>
            <a:r>
              <a:rPr dirty="0" baseline="68376" sz="975" spc="-7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37">
                <a:latin typeface="Times New Roman"/>
                <a:cs typeface="Times New Roman"/>
              </a:rPr>
              <a:t> </a:t>
            </a:r>
            <a:r>
              <a:rPr dirty="0" baseline="4830" sz="1725" spc="142" i="1">
                <a:latin typeface="Times New Roman"/>
                <a:cs typeface="Times New Roman"/>
              </a:rPr>
              <a:t>y</a:t>
            </a:r>
            <a:r>
              <a:rPr dirty="0" baseline="51282" sz="975" spc="30">
                <a:latin typeface="Times New Roman"/>
                <a:cs typeface="Times New Roman"/>
              </a:rPr>
              <a:t>2</a:t>
            </a:r>
            <a:endParaRPr baseline="51282" sz="975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225"/>
              </a:spcBef>
            </a:pPr>
            <a:r>
              <a:rPr dirty="0" sz="1100" spc="-5">
                <a:latin typeface="Calibri"/>
                <a:cs typeface="Calibri"/>
              </a:rPr>
              <a:t>and this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will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be graphed in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 by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x</a:t>
            </a:r>
            <a:r>
              <a:rPr dirty="0" sz="1200" spc="-5" i="1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</a:t>
            </a:r>
            <a:r>
              <a:rPr dirty="0" sz="1200" spc="-150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Times New Roman"/>
                <a:cs typeface="Times New Roman"/>
              </a:rPr>
              <a:t>1</a:t>
            </a:r>
            <a:r>
              <a:rPr dirty="0" sz="1200" spc="-17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985991" y="3963279"/>
            <a:ext cx="5750560" cy="584200"/>
          </a:xfrm>
          <a:prstGeom prst="rect">
            <a:avLst/>
          </a:prstGeom>
        </p:spPr>
        <p:txBody>
          <a:bodyPr wrap="square" lIns="0" tIns="9525" rIns="0" bIns="0" rtlCol="0" vert="horz">
            <a:spAutoFit/>
          </a:bodyPr>
          <a:lstStyle/>
          <a:p>
            <a:pPr marR="5080">
              <a:lnSpc>
                <a:spcPct val="108300"/>
              </a:lnSpc>
              <a:spcBef>
                <a:spcPts val="75"/>
              </a:spcBef>
            </a:pPr>
            <a:r>
              <a:rPr dirty="0" sz="1100" spc="-5">
                <a:latin typeface="Calibri"/>
                <a:cs typeface="Calibri"/>
              </a:rPr>
              <a:t>Below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 two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graphs.</a:t>
            </a:r>
            <a:r>
              <a:rPr dirty="0" sz="1100" spc="24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graph</a:t>
            </a:r>
            <a:r>
              <a:rPr dirty="0" sz="1100">
                <a:latin typeface="Calibri"/>
                <a:cs typeface="Calibri"/>
              </a:rPr>
              <a:t> on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5">
                <a:latin typeface="Calibri"/>
                <a:cs typeface="Calibri"/>
              </a:rPr>
              <a:t> left 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showing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intersection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of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</a:t>
            </a:r>
            <a:r>
              <a:rPr dirty="0" sz="1100">
                <a:latin typeface="Calibri"/>
                <a:cs typeface="Calibri"/>
              </a:rPr>
              <a:t> 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plane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given by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200" spc="5" i="1">
                <a:latin typeface="Times New Roman"/>
                <a:cs typeface="Times New Roman"/>
              </a:rPr>
              <a:t>x</a:t>
            </a:r>
            <a:r>
              <a:rPr dirty="0" sz="1200" i="1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Symbol"/>
                <a:cs typeface="Symbol"/>
              </a:rPr>
              <a:t></a:t>
            </a:r>
            <a:r>
              <a:rPr dirty="0" sz="1200" spc="-155">
                <a:latin typeface="Times New Roman"/>
                <a:cs typeface="Times New Roman"/>
              </a:rPr>
              <a:t> </a:t>
            </a:r>
            <a:r>
              <a:rPr dirty="0" sz="1200" spc="5">
                <a:latin typeface="Times New Roman"/>
                <a:cs typeface="Times New Roman"/>
              </a:rPr>
              <a:t>1</a:t>
            </a:r>
            <a:r>
              <a:rPr dirty="0" sz="1200" spc="-180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.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On the</a:t>
            </a:r>
            <a:r>
              <a:rPr dirty="0" sz="1100" spc="-5">
                <a:latin typeface="Calibri"/>
                <a:cs typeface="Calibri"/>
              </a:rPr>
              <a:t> right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is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a </a:t>
            </a:r>
            <a:r>
              <a:rPr dirty="0" sz="1100" spc="-5">
                <a:latin typeface="Calibri"/>
                <a:cs typeface="Calibri"/>
              </a:rPr>
              <a:t>graph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surface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and the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trace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that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we</a:t>
            </a:r>
            <a:r>
              <a:rPr dirty="0" sz="1100" spc="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after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in</a:t>
            </a:r>
            <a:r>
              <a:rPr dirty="0" sz="110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part.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985960" y="7550505"/>
            <a:ext cx="5779135" cy="448945"/>
          </a:xfrm>
          <a:prstGeom prst="rect">
            <a:avLst/>
          </a:prstGeom>
        </p:spPr>
        <p:txBody>
          <a:bodyPr wrap="square" lIns="0" tIns="17780" rIns="0" bIns="0" rtlCol="0" vert="horz">
            <a:spAutoFit/>
          </a:bodyPr>
          <a:lstStyle/>
          <a:p>
            <a:pPr marR="5080">
              <a:lnSpc>
                <a:spcPct val="121400"/>
              </a:lnSpc>
              <a:spcBef>
                <a:spcPts val="140"/>
              </a:spcBef>
            </a:pPr>
            <a:r>
              <a:rPr dirty="0" sz="1100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50" spc="25" i="1">
                <a:latin typeface="Times New Roman"/>
                <a:cs typeface="Times New Roman"/>
              </a:rPr>
              <a:t>y </a:t>
            </a:r>
            <a:r>
              <a:rPr dirty="0" sz="1150" spc="30">
                <a:latin typeface="Symbol"/>
                <a:cs typeface="Symbol"/>
              </a:rPr>
              <a:t></a:t>
            </a:r>
            <a:r>
              <a:rPr dirty="0" sz="1150" spc="30">
                <a:latin typeface="Times New Roman"/>
                <a:cs typeface="Times New Roman"/>
              </a:rPr>
              <a:t> 2</a:t>
            </a:r>
            <a:r>
              <a:rPr dirty="0" sz="1150" spc="35">
                <a:latin typeface="Times New Roman"/>
                <a:cs typeface="Times New Roman"/>
              </a:rPr>
              <a:t>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will do pretty </a:t>
            </a:r>
            <a:r>
              <a:rPr dirty="0" sz="1100">
                <a:latin typeface="Calibri"/>
                <a:cs typeface="Calibri"/>
              </a:rPr>
              <a:t>much the </a:t>
            </a:r>
            <a:r>
              <a:rPr dirty="0" sz="1100" spc="-5">
                <a:latin typeface="Calibri"/>
                <a:cs typeface="Calibri"/>
              </a:rPr>
              <a:t>same thing that </a:t>
            </a:r>
            <a:r>
              <a:rPr dirty="0" sz="1100">
                <a:latin typeface="Calibri"/>
                <a:cs typeface="Calibri"/>
              </a:rPr>
              <a:t>we </a:t>
            </a:r>
            <a:r>
              <a:rPr dirty="0" sz="1100" spc="-5">
                <a:latin typeface="Calibri"/>
                <a:cs typeface="Calibri"/>
              </a:rPr>
              <a:t>did </a:t>
            </a:r>
            <a:r>
              <a:rPr dirty="0" sz="1100">
                <a:latin typeface="Calibri"/>
                <a:cs typeface="Calibri"/>
              </a:rPr>
              <a:t>with </a:t>
            </a:r>
            <a:r>
              <a:rPr dirty="0" sz="1100" spc="-5">
                <a:latin typeface="Calibri"/>
                <a:cs typeface="Calibri"/>
              </a:rPr>
              <a:t>the first part.</a:t>
            </a:r>
            <a:r>
              <a:rPr dirty="0" sz="1100" spc="23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Here is </a:t>
            </a:r>
            <a:r>
              <a:rPr dirty="0" sz="1100">
                <a:latin typeface="Calibri"/>
                <a:cs typeface="Calibri"/>
              </a:rPr>
              <a:t>the </a:t>
            </a:r>
            <a:r>
              <a:rPr dirty="0" sz="1100" spc="-5">
                <a:latin typeface="Calibri"/>
                <a:cs typeface="Calibri"/>
              </a:rPr>
              <a:t>equation </a:t>
            </a:r>
            <a:r>
              <a:rPr dirty="0" sz="1100" spc="-23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of</a:t>
            </a:r>
            <a:r>
              <a:rPr dirty="0" sz="1100" spc="-5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trace,</a:t>
            </a:r>
            <a:endParaRPr sz="110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135258" y="8035618"/>
            <a:ext cx="1146810" cy="206375"/>
          </a:xfrm>
          <a:prstGeom prst="rect">
            <a:avLst/>
          </a:prstGeom>
        </p:spPr>
        <p:txBody>
          <a:bodyPr wrap="square" lIns="0" tIns="17145" rIns="0" bIns="0" rtlCol="0" vert="horz">
            <a:spAutoFit/>
          </a:bodyPr>
          <a:lstStyle/>
          <a:p>
            <a:pPr marL="25400">
              <a:lnSpc>
                <a:spcPct val="100000"/>
              </a:lnSpc>
              <a:spcBef>
                <a:spcPts val="135"/>
              </a:spcBef>
              <a:tabLst>
                <a:tab pos="464820" algn="l"/>
              </a:tabLst>
            </a:pPr>
            <a:r>
              <a:rPr dirty="0" sz="1150" spc="45">
                <a:latin typeface="Symbol"/>
                <a:cs typeface="Symbol"/>
              </a:rPr>
              <a:t></a:t>
            </a:r>
            <a:r>
              <a:rPr dirty="0" sz="1150" spc="45">
                <a:latin typeface="Times New Roman"/>
                <a:cs typeface="Times New Roman"/>
              </a:rPr>
              <a:t>	</a:t>
            </a:r>
            <a:r>
              <a:rPr dirty="0" sz="1150" spc="15" i="1">
                <a:latin typeface="Times New Roman"/>
                <a:cs typeface="Times New Roman"/>
              </a:rPr>
              <a:t>z</a:t>
            </a:r>
            <a:r>
              <a:rPr dirty="0" sz="1150" spc="30" i="1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</a:t>
            </a:r>
            <a:r>
              <a:rPr dirty="0" sz="1150" spc="-30">
                <a:latin typeface="Times New Roman"/>
                <a:cs typeface="Times New Roman"/>
              </a:rPr>
              <a:t> </a:t>
            </a:r>
            <a:r>
              <a:rPr dirty="0" sz="1150" spc="20">
                <a:latin typeface="Times New Roman"/>
                <a:cs typeface="Times New Roman"/>
              </a:rPr>
              <a:t>6</a:t>
            </a:r>
            <a:r>
              <a:rPr dirty="0" sz="1150" spc="-100">
                <a:latin typeface="Times New Roman"/>
                <a:cs typeface="Times New Roman"/>
              </a:rPr>
              <a:t> </a:t>
            </a:r>
            <a:r>
              <a:rPr dirty="0" sz="1150" spc="25">
                <a:latin typeface="Symbol"/>
                <a:cs typeface="Symbol"/>
              </a:rPr>
              <a:t></a:t>
            </a:r>
            <a:r>
              <a:rPr dirty="0" sz="1150" spc="-85">
                <a:latin typeface="Times New Roman"/>
                <a:cs typeface="Times New Roman"/>
              </a:rPr>
              <a:t> </a:t>
            </a:r>
            <a:r>
              <a:rPr dirty="0" sz="1150" spc="95">
                <a:latin typeface="Times New Roman"/>
                <a:cs typeface="Times New Roman"/>
              </a:rPr>
              <a:t>4</a:t>
            </a:r>
            <a:r>
              <a:rPr dirty="0" sz="1150" spc="75" i="1">
                <a:latin typeface="Times New Roman"/>
                <a:cs typeface="Times New Roman"/>
              </a:rPr>
              <a:t>x</a:t>
            </a:r>
            <a:r>
              <a:rPr dirty="0" baseline="47008" sz="975" spc="30">
                <a:latin typeface="Times New Roman"/>
                <a:cs typeface="Times New Roman"/>
              </a:rPr>
              <a:t>2</a:t>
            </a:r>
            <a:endParaRPr baseline="47008" sz="975">
              <a:latin typeface="Times New Roman"/>
              <a:cs typeface="Times New Roman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960627" y="7959197"/>
            <a:ext cx="2995930" cy="500380"/>
          </a:xfrm>
          <a:prstGeom prst="rect">
            <a:avLst/>
          </a:prstGeom>
        </p:spPr>
        <p:txBody>
          <a:bodyPr wrap="square" lIns="0" tIns="53975" rIns="0" bIns="0" rtlCol="0" vert="horz">
            <a:spAutoFit/>
          </a:bodyPr>
          <a:lstStyle/>
          <a:p>
            <a:pPr marL="1270635">
              <a:lnSpc>
                <a:spcPct val="100000"/>
              </a:lnSpc>
              <a:spcBef>
                <a:spcPts val="425"/>
              </a:spcBef>
            </a:pPr>
            <a:r>
              <a:rPr dirty="0" baseline="4830" sz="1725" spc="22" i="1">
                <a:latin typeface="Times New Roman"/>
                <a:cs typeface="Times New Roman"/>
              </a:rPr>
              <a:t>z</a:t>
            </a:r>
            <a:r>
              <a:rPr dirty="0" baseline="4830" sz="1725" spc="44" i="1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>
                <a:latin typeface="Times New Roman"/>
                <a:cs typeface="Times New Roman"/>
              </a:rPr>
              <a:t> </a:t>
            </a:r>
            <a:r>
              <a:rPr dirty="0" baseline="4830" sz="1725" spc="-112">
                <a:latin typeface="Times New Roman"/>
                <a:cs typeface="Times New Roman"/>
              </a:rPr>
              <a:t> </a:t>
            </a:r>
            <a:r>
              <a:rPr dirty="0" baseline="4830" sz="1725" spc="15" i="1">
                <a:latin typeface="Times New Roman"/>
                <a:cs typeface="Times New Roman"/>
              </a:rPr>
              <a:t>f</a:t>
            </a:r>
            <a:r>
              <a:rPr dirty="0" baseline="4830" sz="1725" spc="157" i="1">
                <a:latin typeface="Times New Roman"/>
                <a:cs typeface="Times New Roman"/>
              </a:rPr>
              <a:t> </a:t>
            </a:r>
            <a:r>
              <a:rPr dirty="0" sz="1550" spc="-125">
                <a:latin typeface="Symbol"/>
                <a:cs typeface="Symbol"/>
              </a:rPr>
              <a:t></a:t>
            </a:r>
            <a:r>
              <a:rPr dirty="0" sz="1550" spc="-229">
                <a:latin typeface="Times New Roman"/>
                <a:cs typeface="Times New Roman"/>
              </a:rPr>
              <a:t> </a:t>
            </a:r>
            <a:r>
              <a:rPr dirty="0" baseline="4830" sz="1725" spc="44" i="1">
                <a:latin typeface="Times New Roman"/>
                <a:cs typeface="Times New Roman"/>
              </a:rPr>
              <a:t>x</a:t>
            </a:r>
            <a:r>
              <a:rPr dirty="0" baseline="4830" sz="1725" spc="15">
                <a:latin typeface="Times New Roman"/>
                <a:cs typeface="Times New Roman"/>
              </a:rPr>
              <a:t>,</a:t>
            </a:r>
            <a:r>
              <a:rPr dirty="0" baseline="4830" sz="1725" spc="-209">
                <a:latin typeface="Times New Roman"/>
                <a:cs typeface="Times New Roman"/>
              </a:rPr>
              <a:t> </a:t>
            </a:r>
            <a:r>
              <a:rPr dirty="0" baseline="4830" sz="1725" spc="120">
                <a:latin typeface="Times New Roman"/>
                <a:cs typeface="Times New Roman"/>
              </a:rPr>
              <a:t>2</a:t>
            </a:r>
            <a:r>
              <a:rPr dirty="0" sz="1550" spc="-125">
                <a:latin typeface="Symbol"/>
                <a:cs typeface="Symbol"/>
              </a:rPr>
              <a:t></a:t>
            </a:r>
            <a:r>
              <a:rPr dirty="0" sz="1550" spc="-125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</a:t>
            </a:r>
            <a:r>
              <a:rPr dirty="0" baseline="4830" sz="1725" spc="-217">
                <a:latin typeface="Times New Roman"/>
                <a:cs typeface="Times New Roman"/>
              </a:rPr>
              <a:t> </a:t>
            </a:r>
            <a:r>
              <a:rPr dirty="0" baseline="4830" sz="1725" spc="30">
                <a:latin typeface="Times New Roman"/>
                <a:cs typeface="Times New Roman"/>
              </a:rPr>
              <a:t>10</a:t>
            </a:r>
            <a:r>
              <a:rPr dirty="0" baseline="4830" sz="1725" spc="-157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127">
                <a:latin typeface="Times New Roman"/>
                <a:cs typeface="Times New Roman"/>
              </a:rPr>
              <a:t> </a:t>
            </a:r>
            <a:r>
              <a:rPr dirty="0" baseline="4830" sz="1725" spc="135">
                <a:latin typeface="Times New Roman"/>
                <a:cs typeface="Times New Roman"/>
              </a:rPr>
              <a:t>4</a:t>
            </a:r>
            <a:r>
              <a:rPr dirty="0" baseline="4830" sz="1725" spc="112" i="1">
                <a:latin typeface="Times New Roman"/>
                <a:cs typeface="Times New Roman"/>
              </a:rPr>
              <a:t>x</a:t>
            </a:r>
            <a:r>
              <a:rPr dirty="0" baseline="51282" sz="975" spc="30">
                <a:latin typeface="Times New Roman"/>
                <a:cs typeface="Times New Roman"/>
              </a:rPr>
              <a:t>2</a:t>
            </a:r>
            <a:r>
              <a:rPr dirty="0" baseline="51282" sz="975">
                <a:latin typeface="Times New Roman"/>
                <a:cs typeface="Times New Roman"/>
              </a:rPr>
              <a:t> </a:t>
            </a:r>
            <a:r>
              <a:rPr dirty="0" baseline="51282" sz="975" spc="-7">
                <a:latin typeface="Times New Roman"/>
                <a:cs typeface="Times New Roman"/>
              </a:rPr>
              <a:t> </a:t>
            </a:r>
            <a:r>
              <a:rPr dirty="0" baseline="4830" sz="1725" spc="37">
                <a:latin typeface="Symbol"/>
                <a:cs typeface="Symbol"/>
              </a:rPr>
              <a:t></a:t>
            </a:r>
            <a:r>
              <a:rPr dirty="0" baseline="4830" sz="1725" spc="-187">
                <a:latin typeface="Times New Roman"/>
                <a:cs typeface="Times New Roman"/>
              </a:rPr>
              <a:t> </a:t>
            </a:r>
            <a:r>
              <a:rPr dirty="0" sz="1550" spc="-25">
                <a:latin typeface="Symbol"/>
                <a:cs typeface="Symbol"/>
              </a:rPr>
              <a:t></a:t>
            </a:r>
            <a:r>
              <a:rPr dirty="0" baseline="4830" sz="1725" spc="120">
                <a:latin typeface="Times New Roman"/>
                <a:cs typeface="Times New Roman"/>
              </a:rPr>
              <a:t>2</a:t>
            </a:r>
            <a:r>
              <a:rPr dirty="0" sz="1550" spc="-95">
                <a:latin typeface="Symbol"/>
                <a:cs typeface="Symbol"/>
              </a:rPr>
              <a:t></a:t>
            </a:r>
            <a:r>
              <a:rPr dirty="0" baseline="68376" sz="975" spc="30">
                <a:latin typeface="Times New Roman"/>
                <a:cs typeface="Times New Roman"/>
              </a:rPr>
              <a:t>2</a:t>
            </a:r>
            <a:endParaRPr baseline="68376" sz="975">
              <a:latin typeface="Times New Roman"/>
              <a:cs typeface="Times New Roman"/>
            </a:endParaRPr>
          </a:p>
          <a:p>
            <a:pPr marL="25400">
              <a:lnSpc>
                <a:spcPct val="100000"/>
              </a:lnSpc>
              <a:spcBef>
                <a:spcPts val="229"/>
              </a:spcBef>
            </a:pPr>
            <a:r>
              <a:rPr dirty="0" sz="1100" spc="-5">
                <a:latin typeface="Calibri"/>
                <a:cs typeface="Calibri"/>
              </a:rPr>
              <a:t>and here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are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the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sketches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for</a:t>
            </a:r>
            <a:r>
              <a:rPr dirty="0" sz="1100" spc="5">
                <a:latin typeface="Calibri"/>
                <a:cs typeface="Calibri"/>
              </a:rPr>
              <a:t> </a:t>
            </a:r>
            <a:r>
              <a:rPr dirty="0" sz="1100" spc="-5">
                <a:latin typeface="Calibri"/>
                <a:cs typeface="Calibri"/>
              </a:rPr>
              <a:t>this</a:t>
            </a:r>
            <a:r>
              <a:rPr dirty="0" sz="1100" spc="-10">
                <a:latin typeface="Calibri"/>
                <a:cs typeface="Calibri"/>
              </a:rPr>
              <a:t> </a:t>
            </a:r>
            <a:r>
              <a:rPr dirty="0" sz="1100">
                <a:latin typeface="Calibri"/>
                <a:cs typeface="Calibri"/>
              </a:rPr>
              <a:t>case.</a:t>
            </a:r>
            <a:endParaRPr sz="1100">
              <a:latin typeface="Calibri"/>
              <a:cs typeface="Calibri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914400" y="2513076"/>
            <a:ext cx="5943600" cy="5963920"/>
            <a:chOff x="914400" y="2513076"/>
            <a:chExt cx="5943600" cy="5963920"/>
          </a:xfrm>
        </p:grpSpPr>
        <p:sp>
          <p:nvSpPr>
            <p:cNvPr id="29" name="object 29"/>
            <p:cNvSpPr/>
            <p:nvPr/>
          </p:nvSpPr>
          <p:spPr>
            <a:xfrm>
              <a:off x="914400" y="2513075"/>
              <a:ext cx="5943600" cy="5963920"/>
            </a:xfrm>
            <a:custGeom>
              <a:avLst/>
              <a:gdLst/>
              <a:ahLst/>
              <a:cxnLst/>
              <a:rect l="l" t="t" r="r" b="b"/>
              <a:pathLst>
                <a:path w="5943600" h="5963920">
                  <a:moveTo>
                    <a:pt x="5943600" y="0"/>
                  </a:moveTo>
                  <a:lnTo>
                    <a:pt x="5937516" y="0"/>
                  </a:lnTo>
                  <a:lnTo>
                    <a:pt x="5937504" y="6096"/>
                  </a:lnTo>
                  <a:lnTo>
                    <a:pt x="5937504" y="5957316"/>
                  </a:lnTo>
                  <a:lnTo>
                    <a:pt x="6096" y="5957316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96"/>
                  </a:lnTo>
                  <a:lnTo>
                    <a:pt x="0" y="5957316"/>
                  </a:lnTo>
                  <a:lnTo>
                    <a:pt x="0" y="5963412"/>
                  </a:lnTo>
                  <a:lnTo>
                    <a:pt x="6096" y="5963412"/>
                  </a:lnTo>
                  <a:lnTo>
                    <a:pt x="5937504" y="5963412"/>
                  </a:lnTo>
                  <a:lnTo>
                    <a:pt x="5943600" y="5963412"/>
                  </a:lnTo>
                  <a:lnTo>
                    <a:pt x="5943600" y="5957316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30" name="object 3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32558" y="4690554"/>
              <a:ext cx="1666873" cy="2562218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82514" y="4690554"/>
              <a:ext cx="1619246" cy="256221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914400" y="914400"/>
            <a:ext cx="5943600" cy="2883535"/>
            <a:chOff x="914400" y="914400"/>
            <a:chExt cx="5943600" cy="2883535"/>
          </a:xfrm>
        </p:grpSpPr>
        <p:sp>
          <p:nvSpPr>
            <p:cNvPr id="3" name="object 3"/>
            <p:cNvSpPr/>
            <p:nvPr/>
          </p:nvSpPr>
          <p:spPr>
            <a:xfrm>
              <a:off x="914400" y="914399"/>
              <a:ext cx="5943600" cy="2883535"/>
            </a:xfrm>
            <a:custGeom>
              <a:avLst/>
              <a:gdLst/>
              <a:ahLst/>
              <a:cxnLst/>
              <a:rect l="l" t="t" r="r" b="b"/>
              <a:pathLst>
                <a:path w="5943600" h="2883535">
                  <a:moveTo>
                    <a:pt x="5943600" y="0"/>
                  </a:moveTo>
                  <a:lnTo>
                    <a:pt x="5937516" y="0"/>
                  </a:lnTo>
                  <a:lnTo>
                    <a:pt x="5937504" y="6096"/>
                  </a:lnTo>
                  <a:lnTo>
                    <a:pt x="5937504" y="2877299"/>
                  </a:lnTo>
                  <a:lnTo>
                    <a:pt x="6096" y="2877299"/>
                  </a:lnTo>
                  <a:lnTo>
                    <a:pt x="6096" y="6096"/>
                  </a:lnTo>
                  <a:lnTo>
                    <a:pt x="5937504" y="6096"/>
                  </a:lnTo>
                  <a:lnTo>
                    <a:pt x="5937504" y="0"/>
                  </a:lnTo>
                  <a:lnTo>
                    <a:pt x="6096" y="0"/>
                  </a:lnTo>
                  <a:lnTo>
                    <a:pt x="0" y="0"/>
                  </a:lnTo>
                  <a:lnTo>
                    <a:pt x="0" y="6096"/>
                  </a:lnTo>
                  <a:lnTo>
                    <a:pt x="0" y="2877299"/>
                  </a:lnTo>
                  <a:lnTo>
                    <a:pt x="0" y="2883408"/>
                  </a:lnTo>
                  <a:lnTo>
                    <a:pt x="6096" y="2883408"/>
                  </a:lnTo>
                  <a:lnTo>
                    <a:pt x="5937504" y="2883408"/>
                  </a:lnTo>
                  <a:lnTo>
                    <a:pt x="5943600" y="2883408"/>
                  </a:lnTo>
                  <a:lnTo>
                    <a:pt x="5943600" y="2877312"/>
                  </a:lnTo>
                  <a:lnTo>
                    <a:pt x="5943600" y="6096"/>
                  </a:lnTo>
                  <a:lnTo>
                    <a:pt x="5943600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/>
          </p:txBody>
        </p:sp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64391" y="1054099"/>
              <a:ext cx="1619249" cy="2562224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498301" y="1054099"/>
              <a:ext cx="1619249" cy="256222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2021-10-13T13:11:59Z</dcterms:created>
  <dcterms:modified xsi:type="dcterms:W3CDTF">2021-10-13T13:11:59Z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2020-12-27T00:00:00Z</vt:filetime>
  </property>
  <property fmtid="{D5CDD505-2E9C-101B-9397-08002B2CF9AE}" pid="3" name="LastSaved">
    <vt:filetime>2021-10-13T00:00:00Z</vt:filetime>
  </property>
</Properties>
</file>